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60386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21648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562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88194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01460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37239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8660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63648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442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3538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54975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21421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48041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34727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550815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84088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00357091"/>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774269" y="1600199"/>
            <a:ext cx="8001000" cy="2971801"/>
          </a:xfrm>
        </p:spPr>
        <p:txBody>
          <a:bodyPr/>
          <a:lstStyle/>
          <a:p>
            <a:r>
              <a:rPr lang="es-CO" dirty="0" err="1" smtClean="0"/>
              <a:t>Sap</a:t>
            </a:r>
            <a:r>
              <a:rPr lang="es-CO" dirty="0" smtClean="0"/>
              <a:t> en </a:t>
            </a:r>
            <a:r>
              <a:rPr lang="es-CO" dirty="0" err="1" smtClean="0"/>
              <a:t>flask</a:t>
            </a:r>
            <a:endParaRPr lang="es-CO" dirty="0"/>
          </a:p>
        </p:txBody>
      </p:sp>
    </p:spTree>
    <p:extLst>
      <p:ext uri="{BB962C8B-B14F-4D97-AF65-F5344CB8AC3E}">
        <p14:creationId xmlns:p14="http://schemas.microsoft.com/office/powerpoint/2010/main" val="107770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7015"/>
            <a:ext cx="9466806" cy="1507067"/>
          </a:xfrm>
        </p:spPr>
        <p:txBody>
          <a:bodyPr>
            <a:normAutofit/>
          </a:bodyPr>
          <a:lstStyle/>
          <a:p>
            <a:r>
              <a:rPr lang="es-CO" dirty="0" smtClean="0"/>
              <a:t>Realizar el listado de personas con la clase de modelo persona creada </a:t>
            </a:r>
            <a:r>
              <a:rPr lang="es-CO" dirty="0" err="1" smtClean="0"/>
              <a:t>flask</a:t>
            </a:r>
            <a:r>
              <a:rPr lang="es-CO" dirty="0" smtClean="0"/>
              <a:t>.</a:t>
            </a:r>
            <a:endParaRPr lang="es-CO" dirty="0"/>
          </a:p>
        </p:txBody>
      </p:sp>
      <p:sp>
        <p:nvSpPr>
          <p:cNvPr id="4" name="Marcador de contenido 2"/>
          <p:cNvSpPr>
            <a:spLocks noGrp="1"/>
          </p:cNvSpPr>
          <p:nvPr>
            <p:ph idx="1"/>
          </p:nvPr>
        </p:nvSpPr>
        <p:spPr>
          <a:xfrm>
            <a:off x="0" y="1273631"/>
            <a:ext cx="10383616" cy="3383280"/>
          </a:xfrm>
        </p:spPr>
        <p:txBody>
          <a:bodyPr>
            <a:normAutofit/>
          </a:bodyPr>
          <a:lstStyle/>
          <a:p>
            <a:r>
              <a:rPr lang="es-CO" dirty="0" smtClean="0">
                <a:solidFill>
                  <a:schemeClr val="tx1"/>
                </a:solidFill>
              </a:rPr>
              <a:t>Para ello se agrega las rutas que serán procesadas por la función inicio @</a:t>
            </a:r>
            <a:r>
              <a:rPr lang="es-CO" dirty="0" err="1" smtClean="0">
                <a:solidFill>
                  <a:schemeClr val="tx1"/>
                </a:solidFill>
              </a:rPr>
              <a:t>app.route</a:t>
            </a:r>
            <a:r>
              <a:rPr lang="es-CO" dirty="0" smtClean="0">
                <a:solidFill>
                  <a:schemeClr val="tx1"/>
                </a:solidFill>
              </a:rPr>
              <a:t>(“/”) para que me lleve a la pagina principal.</a:t>
            </a:r>
          </a:p>
          <a:p>
            <a:r>
              <a:rPr lang="es-CO" dirty="0" smtClean="0">
                <a:solidFill>
                  <a:schemeClr val="tx1"/>
                </a:solidFill>
              </a:rPr>
              <a:t>Dentro de la función inicio se define un objeto que recibirá todos los registros existentes en la base de datos, también el total de personas que están registradas actualmente en la base de datos.</a:t>
            </a:r>
          </a:p>
          <a:p>
            <a:r>
              <a:rPr lang="es-CO" dirty="0" smtClean="0">
                <a:solidFill>
                  <a:schemeClr val="tx1"/>
                </a:solidFill>
              </a:rPr>
              <a:t>Finalmente se invoca al método </a:t>
            </a:r>
            <a:r>
              <a:rPr lang="es-CO" b="1" dirty="0" err="1" smtClean="0">
                <a:solidFill>
                  <a:schemeClr val="tx1"/>
                </a:solidFill>
              </a:rPr>
              <a:t>render_template</a:t>
            </a:r>
            <a:r>
              <a:rPr lang="es-CO" dirty="0" smtClean="0">
                <a:solidFill>
                  <a:schemeClr val="tx1"/>
                </a:solidFill>
              </a:rPr>
              <a:t> y se le envían los siguientes parámetros, la web a la cual se debe dirigir acompañada por los valores almacenados en los elementos de conteo de registros y el contenido de los registros.</a:t>
            </a:r>
            <a:endParaRPr lang="es-CO" dirty="0">
              <a:solidFill>
                <a:schemeClr val="tx1"/>
              </a:solidFill>
            </a:endParaRPr>
          </a:p>
        </p:txBody>
      </p:sp>
      <p:pic>
        <p:nvPicPr>
          <p:cNvPr id="3" name="Imagen 2"/>
          <p:cNvPicPr>
            <a:picLocks noChangeAspect="1"/>
          </p:cNvPicPr>
          <p:nvPr/>
        </p:nvPicPr>
        <p:blipFill rotWithShape="1">
          <a:blip r:embed="rId2"/>
          <a:srcRect l="22525" t="30625" r="2378" b="29732"/>
          <a:stretch/>
        </p:blipFill>
        <p:spPr>
          <a:xfrm>
            <a:off x="496388" y="3880884"/>
            <a:ext cx="9771018" cy="2899954"/>
          </a:xfrm>
          <a:prstGeom prst="rect">
            <a:avLst/>
          </a:prstGeom>
        </p:spPr>
      </p:pic>
    </p:spTree>
    <p:extLst>
      <p:ext uri="{BB962C8B-B14F-4D97-AF65-F5344CB8AC3E}">
        <p14:creationId xmlns:p14="http://schemas.microsoft.com/office/powerpoint/2010/main" val="125785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7015"/>
            <a:ext cx="9466806" cy="1507067"/>
          </a:xfrm>
        </p:spPr>
        <p:txBody>
          <a:bodyPr>
            <a:normAutofit/>
          </a:bodyPr>
          <a:lstStyle/>
          <a:p>
            <a:r>
              <a:rPr lang="es-CO" dirty="0" smtClean="0"/>
              <a:t>Creando la plantilla </a:t>
            </a:r>
            <a:r>
              <a:rPr lang="es-CO" dirty="0" err="1" smtClean="0"/>
              <a:t>indexflask</a:t>
            </a:r>
            <a:r>
              <a:rPr lang="es-CO" dirty="0" smtClean="0"/>
              <a:t>.</a:t>
            </a:r>
            <a:endParaRPr lang="es-CO" dirty="0"/>
          </a:p>
        </p:txBody>
      </p:sp>
      <p:sp>
        <p:nvSpPr>
          <p:cNvPr id="4" name="Marcador de contenido 2"/>
          <p:cNvSpPr>
            <a:spLocks noGrp="1"/>
          </p:cNvSpPr>
          <p:nvPr>
            <p:ph idx="1"/>
          </p:nvPr>
        </p:nvSpPr>
        <p:spPr>
          <a:xfrm>
            <a:off x="0" y="1273631"/>
            <a:ext cx="10383616" cy="3383280"/>
          </a:xfrm>
        </p:spPr>
        <p:txBody>
          <a:bodyPr>
            <a:normAutofit/>
          </a:bodyPr>
          <a:lstStyle/>
          <a:p>
            <a:r>
              <a:rPr lang="es-CO" dirty="0" smtClean="0">
                <a:solidFill>
                  <a:schemeClr val="tx1"/>
                </a:solidFill>
              </a:rPr>
              <a:t>Recuerde que por default todas las plantillas se deben almacenar en una carpeta con el nombre </a:t>
            </a:r>
            <a:r>
              <a:rPr lang="es-CO" dirty="0" err="1" smtClean="0">
                <a:solidFill>
                  <a:schemeClr val="tx1"/>
                </a:solidFill>
              </a:rPr>
              <a:t>templates</a:t>
            </a:r>
            <a:r>
              <a:rPr lang="es-CO" dirty="0" smtClean="0">
                <a:solidFill>
                  <a:schemeClr val="tx1"/>
                </a:solidFill>
              </a:rPr>
              <a:t>, es en este punto donde deben ser creados y </a:t>
            </a:r>
            <a:r>
              <a:rPr lang="es-CO" dirty="0" err="1" smtClean="0">
                <a:solidFill>
                  <a:schemeClr val="tx1"/>
                </a:solidFill>
              </a:rPr>
              <a:t>guardos</a:t>
            </a:r>
            <a:r>
              <a:rPr lang="es-CO" dirty="0" smtClean="0">
                <a:solidFill>
                  <a:schemeClr val="tx1"/>
                </a:solidFill>
              </a:rPr>
              <a:t> dichos elementos para que pueden ser ruteados por la aplicación.</a:t>
            </a:r>
            <a:endParaRPr lang="es-CO" dirty="0">
              <a:solidFill>
                <a:schemeClr val="tx1"/>
              </a:solidFill>
            </a:endParaRPr>
          </a:p>
        </p:txBody>
      </p:sp>
      <p:pic>
        <p:nvPicPr>
          <p:cNvPr id="5" name="Imagen 4"/>
          <p:cNvPicPr>
            <a:picLocks noChangeAspect="1"/>
          </p:cNvPicPr>
          <p:nvPr/>
        </p:nvPicPr>
        <p:blipFill rotWithShape="1">
          <a:blip r:embed="rId2"/>
          <a:srcRect l="1542" t="10446" r="53982" b="49554"/>
          <a:stretch/>
        </p:blipFill>
        <p:spPr>
          <a:xfrm>
            <a:off x="247515" y="2677885"/>
            <a:ext cx="5786847" cy="2926081"/>
          </a:xfrm>
          <a:prstGeom prst="rect">
            <a:avLst/>
          </a:prstGeom>
        </p:spPr>
      </p:pic>
      <p:pic>
        <p:nvPicPr>
          <p:cNvPr id="6" name="Imagen 5"/>
          <p:cNvPicPr>
            <a:picLocks noChangeAspect="1"/>
          </p:cNvPicPr>
          <p:nvPr/>
        </p:nvPicPr>
        <p:blipFill rotWithShape="1">
          <a:blip r:embed="rId3"/>
          <a:srcRect l="1039" t="47054" r="55188" b="12411"/>
          <a:stretch/>
        </p:blipFill>
        <p:spPr>
          <a:xfrm>
            <a:off x="6281877" y="2677885"/>
            <a:ext cx="5695407" cy="2965269"/>
          </a:xfrm>
          <a:prstGeom prst="rect">
            <a:avLst/>
          </a:prstGeom>
        </p:spPr>
      </p:pic>
    </p:spTree>
    <p:extLst>
      <p:ext uri="{BB962C8B-B14F-4D97-AF65-F5344CB8AC3E}">
        <p14:creationId xmlns:p14="http://schemas.microsoft.com/office/powerpoint/2010/main" val="2905701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7015"/>
            <a:ext cx="9466806" cy="1507067"/>
          </a:xfrm>
        </p:spPr>
        <p:txBody>
          <a:bodyPr>
            <a:normAutofit/>
          </a:bodyPr>
          <a:lstStyle/>
          <a:p>
            <a:r>
              <a:rPr lang="es-CO" dirty="0" smtClean="0"/>
              <a:t>Creando la plantilla </a:t>
            </a:r>
            <a:r>
              <a:rPr lang="es-CO" dirty="0" err="1" smtClean="0"/>
              <a:t>indexflask</a:t>
            </a:r>
            <a:r>
              <a:rPr lang="es-CO" dirty="0" smtClean="0"/>
              <a:t>.</a:t>
            </a:r>
            <a:endParaRPr lang="es-CO" dirty="0"/>
          </a:p>
        </p:txBody>
      </p:sp>
      <p:pic>
        <p:nvPicPr>
          <p:cNvPr id="7" name="Imagen 6"/>
          <p:cNvPicPr>
            <a:picLocks noChangeAspect="1"/>
          </p:cNvPicPr>
          <p:nvPr/>
        </p:nvPicPr>
        <p:blipFill rotWithShape="1">
          <a:blip r:embed="rId2"/>
          <a:srcRect l="236" t="5445" r="47457" b="65982"/>
          <a:stretch/>
        </p:blipFill>
        <p:spPr>
          <a:xfrm>
            <a:off x="1240971" y="1514082"/>
            <a:ext cx="8507189" cy="2612572"/>
          </a:xfrm>
          <a:prstGeom prst="rect">
            <a:avLst/>
          </a:prstGeom>
        </p:spPr>
      </p:pic>
      <p:sp>
        <p:nvSpPr>
          <p:cNvPr id="8" name="CuadroTexto 7"/>
          <p:cNvSpPr txBox="1"/>
          <p:nvPr/>
        </p:nvSpPr>
        <p:spPr>
          <a:xfrm>
            <a:off x="222068" y="4885510"/>
            <a:ext cx="10816045" cy="646331"/>
          </a:xfrm>
          <a:prstGeom prst="rect">
            <a:avLst/>
          </a:prstGeom>
          <a:noFill/>
        </p:spPr>
        <p:txBody>
          <a:bodyPr wrap="square" rtlCol="0">
            <a:spAutoFit/>
          </a:bodyPr>
          <a:lstStyle/>
          <a:p>
            <a:r>
              <a:rPr lang="es-CO" dirty="0" smtClean="0"/>
              <a:t>Luego se debe ir a pgamin4 y adicionar registros en la tabla personas para corroborar la funcionalidad del código en ejecución.</a:t>
            </a:r>
            <a:endParaRPr lang="es-CO" dirty="0"/>
          </a:p>
        </p:txBody>
      </p:sp>
    </p:spTree>
    <p:extLst>
      <p:ext uri="{BB962C8B-B14F-4D97-AF65-F5344CB8AC3E}">
        <p14:creationId xmlns:p14="http://schemas.microsoft.com/office/powerpoint/2010/main" val="1242068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33012" y="222794"/>
            <a:ext cx="9466806" cy="1507067"/>
          </a:xfrm>
        </p:spPr>
        <p:txBody>
          <a:bodyPr>
            <a:normAutofit/>
          </a:bodyPr>
          <a:lstStyle/>
          <a:p>
            <a:r>
              <a:rPr lang="es-CO" dirty="0" smtClean="0"/>
              <a:t>Creando la plantilla </a:t>
            </a:r>
            <a:r>
              <a:rPr lang="es-CO" dirty="0" err="1" smtClean="0"/>
              <a:t>indexflask</a:t>
            </a:r>
            <a:r>
              <a:rPr lang="es-CO" dirty="0" smtClean="0"/>
              <a:t>.</a:t>
            </a:r>
            <a:endParaRPr lang="es-CO" dirty="0"/>
          </a:p>
        </p:txBody>
      </p:sp>
      <p:sp>
        <p:nvSpPr>
          <p:cNvPr id="8" name="CuadroTexto 7"/>
          <p:cNvSpPr txBox="1"/>
          <p:nvPr/>
        </p:nvSpPr>
        <p:spPr>
          <a:xfrm>
            <a:off x="195943" y="3905795"/>
            <a:ext cx="10816045" cy="646331"/>
          </a:xfrm>
          <a:prstGeom prst="rect">
            <a:avLst/>
          </a:prstGeom>
          <a:noFill/>
        </p:spPr>
        <p:txBody>
          <a:bodyPr wrap="square" rtlCol="0">
            <a:spAutoFit/>
          </a:bodyPr>
          <a:lstStyle/>
          <a:p>
            <a:r>
              <a:rPr lang="es-CO" dirty="0" smtClean="0"/>
              <a:t>Luego se debe ir a pgamin4 y adicionar registros en la tabla personas para corroborar la funcionalidad del código en ejecución.</a:t>
            </a:r>
            <a:endParaRPr lang="es-CO" dirty="0"/>
          </a:p>
        </p:txBody>
      </p:sp>
      <p:pic>
        <p:nvPicPr>
          <p:cNvPr id="9" name="Imagen 8"/>
          <p:cNvPicPr>
            <a:picLocks noChangeAspect="1"/>
          </p:cNvPicPr>
          <p:nvPr/>
        </p:nvPicPr>
        <p:blipFill rotWithShape="1">
          <a:blip r:embed="rId2"/>
          <a:srcRect l="136" t="-89" r="-132" b="26518"/>
          <a:stretch/>
        </p:blipFill>
        <p:spPr>
          <a:xfrm>
            <a:off x="195943" y="825862"/>
            <a:ext cx="11403875" cy="4717265"/>
          </a:xfrm>
          <a:prstGeom prst="rect">
            <a:avLst/>
          </a:prstGeom>
        </p:spPr>
      </p:pic>
      <p:pic>
        <p:nvPicPr>
          <p:cNvPr id="3" name="Imagen 2"/>
          <p:cNvPicPr>
            <a:picLocks noChangeAspect="1"/>
          </p:cNvPicPr>
          <p:nvPr/>
        </p:nvPicPr>
        <p:blipFill rotWithShape="1">
          <a:blip r:embed="rId3"/>
          <a:srcRect l="1140" t="67768" r="46854" b="23482"/>
          <a:stretch/>
        </p:blipFill>
        <p:spPr>
          <a:xfrm>
            <a:off x="2403566" y="5826154"/>
            <a:ext cx="6766560" cy="640081"/>
          </a:xfrm>
          <a:prstGeom prst="rect">
            <a:avLst/>
          </a:prstGeom>
        </p:spPr>
      </p:pic>
    </p:spTree>
    <p:extLst>
      <p:ext uri="{BB962C8B-B14F-4D97-AF65-F5344CB8AC3E}">
        <p14:creationId xmlns:p14="http://schemas.microsoft.com/office/powerpoint/2010/main" val="2732449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Desplegando la </a:t>
            </a:r>
            <a:r>
              <a:rPr lang="es-CO" dirty="0" err="1" smtClean="0"/>
              <a:t>informacion</a:t>
            </a:r>
            <a:r>
              <a:rPr lang="es-CO" dirty="0" smtClean="0"/>
              <a:t> de la base de datos en la pagina </a:t>
            </a:r>
            <a:r>
              <a:rPr lang="es-CO" dirty="0" err="1" smtClean="0"/>
              <a:t>index</a:t>
            </a:r>
            <a:r>
              <a:rPr lang="es-CO" dirty="0" smtClean="0"/>
              <a:t> usando </a:t>
            </a:r>
            <a:r>
              <a:rPr lang="es-CO" dirty="0" err="1" smtClean="0"/>
              <a:t>flask</a:t>
            </a:r>
            <a:r>
              <a:rPr lang="es-CO" dirty="0" smtClean="0"/>
              <a:t> y </a:t>
            </a:r>
            <a:r>
              <a:rPr lang="es-CO" dirty="0" err="1" smtClean="0"/>
              <a:t>jinja</a:t>
            </a:r>
            <a:r>
              <a:rPr lang="es-CO" dirty="0" smtClean="0"/>
              <a:t> .</a:t>
            </a:r>
            <a:endParaRPr lang="es-CO" dirty="0"/>
          </a:p>
        </p:txBody>
      </p:sp>
      <p:sp>
        <p:nvSpPr>
          <p:cNvPr id="8" name="CuadroTexto 7"/>
          <p:cNvSpPr txBox="1"/>
          <p:nvPr/>
        </p:nvSpPr>
        <p:spPr>
          <a:xfrm>
            <a:off x="195943" y="1311850"/>
            <a:ext cx="11403875" cy="1200329"/>
          </a:xfrm>
          <a:prstGeom prst="rect">
            <a:avLst/>
          </a:prstGeom>
          <a:noFill/>
        </p:spPr>
        <p:txBody>
          <a:bodyPr wrap="square" rtlCol="0">
            <a:spAutoFit/>
          </a:bodyPr>
          <a:lstStyle/>
          <a:p>
            <a:r>
              <a:rPr lang="es-CO" dirty="0" smtClean="0"/>
              <a:t>Para ello en el diseño de la pagina index.html agregamos una división &lt;div&gt;, como el llamado a través del </a:t>
            </a:r>
            <a:r>
              <a:rPr lang="es-CO" dirty="0" err="1" smtClean="0"/>
              <a:t>metodo</a:t>
            </a:r>
            <a:r>
              <a:rPr lang="es-CO" dirty="0" smtClean="0"/>
              <a:t> </a:t>
            </a:r>
            <a:r>
              <a:rPr lang="es-CO" dirty="0" err="1" smtClean="0"/>
              <a:t>render_template</a:t>
            </a:r>
            <a:r>
              <a:rPr lang="es-CO" dirty="0" smtClean="0"/>
              <a:t> recibe el nombre de la pagina y adicional se le envían parámetros como </a:t>
            </a:r>
            <a:r>
              <a:rPr lang="es-CO" dirty="0" err="1" smtClean="0"/>
              <a:t>total_personas</a:t>
            </a:r>
            <a:r>
              <a:rPr lang="es-CO" dirty="0" smtClean="0"/>
              <a:t> y personas(cargado con los datos de cada registro de la base de datos), se pueden imprimir estos mediante la sintaxis propia de </a:t>
            </a:r>
            <a:r>
              <a:rPr lang="es-CO" dirty="0" err="1" smtClean="0"/>
              <a:t>html</a:t>
            </a:r>
            <a:r>
              <a:rPr lang="es-CO" dirty="0" smtClean="0"/>
              <a:t> {{nombre parámetro a </a:t>
            </a:r>
            <a:r>
              <a:rPr lang="es-CO" dirty="0" err="1" smtClean="0"/>
              <a:t>impirmir</a:t>
            </a:r>
            <a:r>
              <a:rPr lang="es-CO" dirty="0" smtClean="0"/>
              <a:t>}}</a:t>
            </a:r>
            <a:endParaRPr lang="es-CO" dirty="0"/>
          </a:p>
        </p:txBody>
      </p:sp>
      <p:pic>
        <p:nvPicPr>
          <p:cNvPr id="4" name="Imagen 3"/>
          <p:cNvPicPr>
            <a:picLocks noChangeAspect="1"/>
          </p:cNvPicPr>
          <p:nvPr/>
        </p:nvPicPr>
        <p:blipFill rotWithShape="1">
          <a:blip r:embed="rId2"/>
          <a:srcRect l="21621" t="11162" r="3683" b="38840"/>
          <a:stretch/>
        </p:blipFill>
        <p:spPr>
          <a:xfrm>
            <a:off x="287383" y="2512179"/>
            <a:ext cx="9718765" cy="3657600"/>
          </a:xfrm>
          <a:prstGeom prst="rect">
            <a:avLst/>
          </a:prstGeom>
        </p:spPr>
      </p:pic>
      <p:pic>
        <p:nvPicPr>
          <p:cNvPr id="5" name="Imagen 4"/>
          <p:cNvPicPr>
            <a:picLocks noChangeAspect="1"/>
          </p:cNvPicPr>
          <p:nvPr/>
        </p:nvPicPr>
        <p:blipFill rotWithShape="1">
          <a:blip r:embed="rId3"/>
          <a:srcRect l="22926" t="47589" r="5791" b="42589"/>
          <a:stretch/>
        </p:blipFill>
        <p:spPr>
          <a:xfrm>
            <a:off x="2325190" y="5451320"/>
            <a:ext cx="9274628" cy="718459"/>
          </a:xfrm>
          <a:prstGeom prst="rect">
            <a:avLst/>
          </a:prstGeom>
        </p:spPr>
      </p:pic>
    </p:spTree>
    <p:extLst>
      <p:ext uri="{BB962C8B-B14F-4D97-AF65-F5344CB8AC3E}">
        <p14:creationId xmlns:p14="http://schemas.microsoft.com/office/powerpoint/2010/main" val="3810552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Desplegando la </a:t>
            </a:r>
            <a:r>
              <a:rPr lang="es-CO" dirty="0" err="1" smtClean="0"/>
              <a:t>informacion</a:t>
            </a:r>
            <a:r>
              <a:rPr lang="es-CO" dirty="0" smtClean="0"/>
              <a:t> de la base de datos en la pagina </a:t>
            </a:r>
            <a:r>
              <a:rPr lang="es-CO" dirty="0" err="1" smtClean="0"/>
              <a:t>index</a:t>
            </a:r>
            <a:r>
              <a:rPr lang="es-CO" dirty="0" smtClean="0"/>
              <a:t> usando </a:t>
            </a:r>
            <a:r>
              <a:rPr lang="es-CO" dirty="0" err="1" smtClean="0"/>
              <a:t>flask</a:t>
            </a:r>
            <a:r>
              <a:rPr lang="es-CO" dirty="0" smtClean="0"/>
              <a:t> y </a:t>
            </a:r>
            <a:r>
              <a:rPr lang="es-CO" dirty="0" err="1" smtClean="0"/>
              <a:t>jinja</a:t>
            </a:r>
            <a:r>
              <a:rPr lang="es-CO" dirty="0" smtClean="0"/>
              <a:t> .</a:t>
            </a:r>
            <a:endParaRPr lang="es-CO" dirty="0"/>
          </a:p>
        </p:txBody>
      </p:sp>
      <p:sp>
        <p:nvSpPr>
          <p:cNvPr id="8" name="CuadroTexto 7"/>
          <p:cNvSpPr txBox="1"/>
          <p:nvPr/>
        </p:nvSpPr>
        <p:spPr>
          <a:xfrm>
            <a:off x="195943" y="1311850"/>
            <a:ext cx="11403875" cy="646331"/>
          </a:xfrm>
          <a:prstGeom prst="rect">
            <a:avLst/>
          </a:prstGeom>
          <a:noFill/>
        </p:spPr>
        <p:txBody>
          <a:bodyPr wrap="square" rtlCol="0">
            <a:spAutoFit/>
          </a:bodyPr>
          <a:lstStyle/>
          <a:p>
            <a:r>
              <a:rPr lang="es-CO" dirty="0" smtClean="0"/>
              <a:t>Para el caso de los registros de cada persona se debe ejecutar un ciclo </a:t>
            </a:r>
            <a:r>
              <a:rPr lang="es-CO" dirty="0" err="1" smtClean="0"/>
              <a:t>for</a:t>
            </a:r>
            <a:r>
              <a:rPr lang="es-CO" dirty="0" smtClean="0"/>
              <a:t> que permita iterar entre los diferentes grupos de datos consultados de a base de datos, para ello se usa la sentencia </a:t>
            </a:r>
            <a:r>
              <a:rPr lang="es-CO" dirty="0" err="1" smtClean="0"/>
              <a:t>for</a:t>
            </a:r>
            <a:r>
              <a:rPr lang="es-CO" dirty="0" smtClean="0"/>
              <a:t>.</a:t>
            </a:r>
            <a:endParaRPr lang="es-CO" dirty="0"/>
          </a:p>
        </p:txBody>
      </p:sp>
      <p:pic>
        <p:nvPicPr>
          <p:cNvPr id="6" name="Imagen 5"/>
          <p:cNvPicPr>
            <a:picLocks noChangeAspect="1"/>
          </p:cNvPicPr>
          <p:nvPr/>
        </p:nvPicPr>
        <p:blipFill rotWithShape="1">
          <a:blip r:embed="rId2"/>
          <a:srcRect l="22926" t="11339" r="269" b="25982"/>
          <a:stretch/>
        </p:blipFill>
        <p:spPr>
          <a:xfrm>
            <a:off x="901337" y="2050868"/>
            <a:ext cx="9993086" cy="4585064"/>
          </a:xfrm>
          <a:prstGeom prst="rect">
            <a:avLst/>
          </a:prstGeom>
        </p:spPr>
      </p:pic>
    </p:spTree>
    <p:extLst>
      <p:ext uri="{BB962C8B-B14F-4D97-AF65-F5344CB8AC3E}">
        <p14:creationId xmlns:p14="http://schemas.microsoft.com/office/powerpoint/2010/main" val="3300811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Desplegando la </a:t>
            </a:r>
            <a:r>
              <a:rPr lang="es-CO" dirty="0" err="1" smtClean="0"/>
              <a:t>informacion</a:t>
            </a:r>
            <a:r>
              <a:rPr lang="es-CO" dirty="0" smtClean="0"/>
              <a:t> de la base de datos en la pagina </a:t>
            </a:r>
            <a:r>
              <a:rPr lang="es-CO" dirty="0" err="1" smtClean="0"/>
              <a:t>index</a:t>
            </a:r>
            <a:r>
              <a:rPr lang="es-CO" dirty="0" smtClean="0"/>
              <a:t> usando </a:t>
            </a:r>
            <a:r>
              <a:rPr lang="es-CO" dirty="0" err="1" smtClean="0"/>
              <a:t>flask</a:t>
            </a:r>
            <a:r>
              <a:rPr lang="es-CO" dirty="0" smtClean="0"/>
              <a:t> y </a:t>
            </a:r>
            <a:r>
              <a:rPr lang="es-CO" dirty="0" err="1" smtClean="0"/>
              <a:t>jinja</a:t>
            </a:r>
            <a:r>
              <a:rPr lang="es-CO" dirty="0" smtClean="0"/>
              <a:t> .</a:t>
            </a:r>
            <a:endParaRPr lang="es-CO" dirty="0"/>
          </a:p>
        </p:txBody>
      </p:sp>
      <p:pic>
        <p:nvPicPr>
          <p:cNvPr id="3" name="Imagen 2"/>
          <p:cNvPicPr>
            <a:picLocks noChangeAspect="1"/>
          </p:cNvPicPr>
          <p:nvPr/>
        </p:nvPicPr>
        <p:blipFill rotWithShape="1">
          <a:blip r:embed="rId2"/>
          <a:srcRect l="-65" t="4374" r="42537" b="65805"/>
          <a:stretch/>
        </p:blipFill>
        <p:spPr>
          <a:xfrm>
            <a:off x="561704" y="1776549"/>
            <a:ext cx="10219064" cy="2978331"/>
          </a:xfrm>
          <a:prstGeom prst="rect">
            <a:avLst/>
          </a:prstGeom>
        </p:spPr>
      </p:pic>
    </p:spTree>
    <p:extLst>
      <p:ext uri="{BB962C8B-B14F-4D97-AF65-F5344CB8AC3E}">
        <p14:creationId xmlns:p14="http://schemas.microsoft.com/office/powerpoint/2010/main" val="2209226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Agregar opción para ver solo un </a:t>
            </a:r>
            <a:r>
              <a:rPr lang="es-CO" dirty="0" err="1" smtClean="0"/>
              <a:t>regsitro</a:t>
            </a:r>
            <a:r>
              <a:rPr lang="es-CO" dirty="0" smtClean="0"/>
              <a:t> de tipo persona según se seleccione.</a:t>
            </a:r>
            <a:endParaRPr lang="es-CO" dirty="0"/>
          </a:p>
        </p:txBody>
      </p:sp>
      <p:sp>
        <p:nvSpPr>
          <p:cNvPr id="4" name="CuadroTexto 3"/>
          <p:cNvSpPr txBox="1"/>
          <p:nvPr/>
        </p:nvSpPr>
        <p:spPr>
          <a:xfrm>
            <a:off x="444137" y="1214846"/>
            <a:ext cx="10267406" cy="1200329"/>
          </a:xfrm>
          <a:prstGeom prst="rect">
            <a:avLst/>
          </a:prstGeom>
          <a:noFill/>
        </p:spPr>
        <p:txBody>
          <a:bodyPr wrap="square" rtlCol="0">
            <a:spAutoFit/>
          </a:bodyPr>
          <a:lstStyle/>
          <a:p>
            <a:r>
              <a:rPr lang="es-CO" dirty="0" smtClean="0"/>
              <a:t>Para esto en el archivo app </a:t>
            </a:r>
            <a:r>
              <a:rPr lang="es-CO" dirty="0" err="1" smtClean="0"/>
              <a:t>route</a:t>
            </a:r>
            <a:r>
              <a:rPr lang="es-CO" dirty="0" smtClean="0"/>
              <a:t> se agrega una nueva ruta mediante la sentencia @</a:t>
            </a:r>
            <a:r>
              <a:rPr lang="es-CO" dirty="0" err="1" smtClean="0"/>
              <a:t>app.route</a:t>
            </a:r>
            <a:r>
              <a:rPr lang="es-CO" dirty="0" smtClean="0"/>
              <a:t>(‘/</a:t>
            </a:r>
            <a:r>
              <a:rPr lang="es-CO" dirty="0" err="1" smtClean="0"/>
              <a:t>nom,bre_ruta_deseada</a:t>
            </a:r>
            <a:r>
              <a:rPr lang="es-CO" dirty="0" smtClean="0"/>
              <a:t>/&lt;</a:t>
            </a:r>
            <a:r>
              <a:rPr lang="es-CO" dirty="0" err="1" smtClean="0"/>
              <a:t>int</a:t>
            </a:r>
            <a:r>
              <a:rPr lang="es-CO" dirty="0" smtClean="0"/>
              <a:t>: id&gt;’), se debe especificar el tipo de dato que recibirá la ruta </a:t>
            </a:r>
            <a:r>
              <a:rPr lang="es-CO" dirty="0" err="1" smtClean="0"/>
              <a:t>espacifica</a:t>
            </a:r>
            <a:r>
              <a:rPr lang="es-CO" dirty="0" smtClean="0"/>
              <a:t>, el mismo será usando en el desarrollo de la función que describe el comportamiento de la ruta que se esta desarrollando.</a:t>
            </a:r>
            <a:endParaRPr lang="es-CO" dirty="0"/>
          </a:p>
        </p:txBody>
      </p:sp>
      <p:pic>
        <p:nvPicPr>
          <p:cNvPr id="5" name="Imagen 4"/>
          <p:cNvPicPr>
            <a:picLocks noChangeAspect="1"/>
          </p:cNvPicPr>
          <p:nvPr/>
        </p:nvPicPr>
        <p:blipFill rotWithShape="1">
          <a:blip r:embed="rId2"/>
          <a:srcRect l="22525" t="36518" r="1274" b="41161"/>
          <a:stretch/>
        </p:blipFill>
        <p:spPr>
          <a:xfrm>
            <a:off x="444137" y="2612571"/>
            <a:ext cx="10907486" cy="2312126"/>
          </a:xfrm>
          <a:prstGeom prst="rect">
            <a:avLst/>
          </a:prstGeom>
        </p:spPr>
      </p:pic>
    </p:spTree>
    <p:extLst>
      <p:ext uri="{BB962C8B-B14F-4D97-AF65-F5344CB8AC3E}">
        <p14:creationId xmlns:p14="http://schemas.microsoft.com/office/powerpoint/2010/main" val="2403203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Agregar opción para ver solo un </a:t>
            </a:r>
            <a:r>
              <a:rPr lang="es-CO" dirty="0" err="1" smtClean="0"/>
              <a:t>regsitro</a:t>
            </a:r>
            <a:r>
              <a:rPr lang="es-CO" dirty="0" smtClean="0"/>
              <a:t> de tipo persona según se seleccione.</a:t>
            </a:r>
            <a:endParaRPr lang="es-CO" dirty="0"/>
          </a:p>
        </p:txBody>
      </p:sp>
      <p:pic>
        <p:nvPicPr>
          <p:cNvPr id="8" name="Imagen 7"/>
          <p:cNvPicPr>
            <a:picLocks noChangeAspect="1"/>
          </p:cNvPicPr>
          <p:nvPr/>
        </p:nvPicPr>
        <p:blipFill rotWithShape="1">
          <a:blip r:embed="rId2"/>
          <a:srcRect l="19513" t="8126" r="11213" b="16517"/>
          <a:stretch/>
        </p:blipFill>
        <p:spPr>
          <a:xfrm>
            <a:off x="1123406" y="1188720"/>
            <a:ext cx="9013372" cy="5512526"/>
          </a:xfrm>
          <a:prstGeom prst="rect">
            <a:avLst/>
          </a:prstGeom>
        </p:spPr>
      </p:pic>
    </p:spTree>
    <p:extLst>
      <p:ext uri="{BB962C8B-B14F-4D97-AF65-F5344CB8AC3E}">
        <p14:creationId xmlns:p14="http://schemas.microsoft.com/office/powerpoint/2010/main" val="250640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Agregar opción para ver solo un registro de tipo persona según se seleccione.</a:t>
            </a:r>
            <a:endParaRPr lang="es-CO" dirty="0"/>
          </a:p>
        </p:txBody>
      </p:sp>
      <p:pic>
        <p:nvPicPr>
          <p:cNvPr id="5" name="Imagen 4"/>
          <p:cNvPicPr>
            <a:picLocks noChangeAspect="1"/>
          </p:cNvPicPr>
          <p:nvPr/>
        </p:nvPicPr>
        <p:blipFill rotWithShape="1">
          <a:blip r:embed="rId2"/>
          <a:srcRect l="-65" t="5268" r="76371" b="66161"/>
          <a:stretch/>
        </p:blipFill>
        <p:spPr>
          <a:xfrm>
            <a:off x="757645" y="1815737"/>
            <a:ext cx="9627325" cy="4277532"/>
          </a:xfrm>
          <a:prstGeom prst="rect">
            <a:avLst/>
          </a:prstGeom>
        </p:spPr>
      </p:pic>
    </p:spTree>
    <p:extLst>
      <p:ext uri="{BB962C8B-B14F-4D97-AF65-F5344CB8AC3E}">
        <p14:creationId xmlns:p14="http://schemas.microsoft.com/office/powerpoint/2010/main" val="21997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36" t="4018" r="672" b="48304"/>
          <a:stretch/>
        </p:blipFill>
        <p:spPr>
          <a:xfrm>
            <a:off x="182880" y="483326"/>
            <a:ext cx="11678193" cy="5760719"/>
          </a:xfrm>
          <a:prstGeom prst="rect">
            <a:avLst/>
          </a:prstGeom>
        </p:spPr>
      </p:pic>
    </p:spTree>
    <p:extLst>
      <p:ext uri="{BB962C8B-B14F-4D97-AF65-F5344CB8AC3E}">
        <p14:creationId xmlns:p14="http://schemas.microsoft.com/office/powerpoint/2010/main" val="1706852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Agregar opción para ver solo un registro de tipo persona según se seleccione desde el </a:t>
            </a:r>
            <a:r>
              <a:rPr lang="es-CO" dirty="0" err="1" smtClean="0"/>
              <a:t>index</a:t>
            </a:r>
            <a:r>
              <a:rPr lang="es-CO" dirty="0" smtClean="0"/>
              <a:t>.</a:t>
            </a:r>
            <a:endParaRPr lang="es-CO" dirty="0"/>
          </a:p>
        </p:txBody>
      </p:sp>
      <p:pic>
        <p:nvPicPr>
          <p:cNvPr id="7" name="Imagen 6"/>
          <p:cNvPicPr>
            <a:picLocks noChangeAspect="1"/>
          </p:cNvPicPr>
          <p:nvPr/>
        </p:nvPicPr>
        <p:blipFill rotWithShape="1">
          <a:blip r:embed="rId2"/>
          <a:srcRect l="30154" t="38125" r="13221" b="13482"/>
          <a:stretch/>
        </p:blipFill>
        <p:spPr>
          <a:xfrm>
            <a:off x="770709" y="1658982"/>
            <a:ext cx="10006148" cy="4807919"/>
          </a:xfrm>
          <a:prstGeom prst="rect">
            <a:avLst/>
          </a:prstGeom>
        </p:spPr>
      </p:pic>
    </p:spTree>
    <p:extLst>
      <p:ext uri="{BB962C8B-B14F-4D97-AF65-F5344CB8AC3E}">
        <p14:creationId xmlns:p14="http://schemas.microsoft.com/office/powerpoint/2010/main" val="741826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Agregar link en pagina de inicio para agregar personas a la base de datos desde la aplicación .</a:t>
            </a:r>
            <a:endParaRPr lang="es-CO" dirty="0"/>
          </a:p>
        </p:txBody>
      </p:sp>
      <p:sp>
        <p:nvSpPr>
          <p:cNvPr id="3" name="CuadroTexto 2"/>
          <p:cNvSpPr txBox="1"/>
          <p:nvPr/>
        </p:nvSpPr>
        <p:spPr>
          <a:xfrm>
            <a:off x="587829" y="1632857"/>
            <a:ext cx="10541725" cy="923330"/>
          </a:xfrm>
          <a:prstGeom prst="rect">
            <a:avLst/>
          </a:prstGeom>
          <a:noFill/>
        </p:spPr>
        <p:txBody>
          <a:bodyPr wrap="square" rtlCol="0">
            <a:spAutoFit/>
          </a:bodyPr>
          <a:lstStyle/>
          <a:p>
            <a:r>
              <a:rPr lang="es-CO" dirty="0" smtClean="0"/>
              <a:t>Para ello lo primero que hacemos es adicionar una división en el </a:t>
            </a:r>
            <a:r>
              <a:rPr lang="es-CO" dirty="0" err="1" smtClean="0"/>
              <a:t>tempalte</a:t>
            </a:r>
            <a:r>
              <a:rPr lang="es-CO" dirty="0" smtClean="0"/>
              <a:t> </a:t>
            </a:r>
            <a:r>
              <a:rPr lang="es-CO" dirty="0" err="1" smtClean="0"/>
              <a:t>index</a:t>
            </a:r>
            <a:r>
              <a:rPr lang="es-CO" dirty="0" smtClean="0"/>
              <a:t> que mostrara un enlace que al ser pulsado nos llevara a otra plantilla que mostrara el formulario con los campos que deben ser ingresados para completar el registro de una nueva persona</a:t>
            </a:r>
            <a:endParaRPr lang="es-CO" dirty="0"/>
          </a:p>
        </p:txBody>
      </p:sp>
      <p:pic>
        <p:nvPicPr>
          <p:cNvPr id="4" name="Imagen 3"/>
          <p:cNvPicPr>
            <a:picLocks noChangeAspect="1"/>
          </p:cNvPicPr>
          <p:nvPr/>
        </p:nvPicPr>
        <p:blipFill rotWithShape="1">
          <a:blip r:embed="rId2"/>
          <a:srcRect l="22525" t="10983" r="1575" b="39196"/>
          <a:stretch/>
        </p:blipFill>
        <p:spPr>
          <a:xfrm>
            <a:off x="920931" y="2808514"/>
            <a:ext cx="9875520" cy="3644537"/>
          </a:xfrm>
          <a:prstGeom prst="rect">
            <a:avLst/>
          </a:prstGeom>
        </p:spPr>
      </p:pic>
    </p:spTree>
    <p:extLst>
      <p:ext uri="{BB962C8B-B14F-4D97-AF65-F5344CB8AC3E}">
        <p14:creationId xmlns:p14="http://schemas.microsoft.com/office/powerpoint/2010/main" val="3616740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Agregar link en pagina de inicio para agregar personas a la base de datos desde la aplicación .</a:t>
            </a:r>
            <a:endParaRPr lang="es-CO" dirty="0"/>
          </a:p>
        </p:txBody>
      </p:sp>
      <p:sp>
        <p:nvSpPr>
          <p:cNvPr id="3" name="CuadroTexto 2"/>
          <p:cNvSpPr txBox="1"/>
          <p:nvPr/>
        </p:nvSpPr>
        <p:spPr>
          <a:xfrm>
            <a:off x="587829" y="1632857"/>
            <a:ext cx="10541725" cy="3416320"/>
          </a:xfrm>
          <a:prstGeom prst="rect">
            <a:avLst/>
          </a:prstGeom>
          <a:noFill/>
        </p:spPr>
        <p:txBody>
          <a:bodyPr wrap="square" rtlCol="0">
            <a:spAutoFit/>
          </a:bodyPr>
          <a:lstStyle/>
          <a:p>
            <a:r>
              <a:rPr lang="es-CO" dirty="0" smtClean="0"/>
              <a:t>Luego en el archivo app.py se debe:</a:t>
            </a:r>
          </a:p>
          <a:p>
            <a:endParaRPr lang="es-CO" dirty="0"/>
          </a:p>
          <a:p>
            <a:pPr marL="342900" indent="-342900">
              <a:buFont typeface="+mj-lt"/>
              <a:buAutoNum type="arabicPeriod"/>
            </a:pPr>
            <a:r>
              <a:rPr lang="es-CO" dirty="0" smtClean="0"/>
              <a:t>Mostrar el formulario para agregar un nuevo objeto del tipo persona.</a:t>
            </a:r>
          </a:p>
          <a:p>
            <a:pPr marL="342900" indent="-342900">
              <a:buFont typeface="+mj-lt"/>
              <a:buAutoNum type="arabicPeriod"/>
            </a:pPr>
            <a:r>
              <a:rPr lang="es-CO" dirty="0" smtClean="0"/>
              <a:t>Guardar cambios</a:t>
            </a:r>
          </a:p>
          <a:p>
            <a:pPr marL="342900" indent="-342900">
              <a:buFont typeface="+mj-lt"/>
              <a:buAutoNum type="arabicPeriod"/>
            </a:pPr>
            <a:endParaRPr lang="es-CO" dirty="0"/>
          </a:p>
          <a:p>
            <a:r>
              <a:rPr lang="es-CO" dirty="0" smtClean="0"/>
              <a:t>Para ello se deber procesar una petición de tipo GET encargada de mostrar el formulario y una petición de tipo POST encargada de guardar la información ingresada por el usuario en la base de datos.</a:t>
            </a:r>
          </a:p>
          <a:p>
            <a:endParaRPr lang="es-CO" dirty="0"/>
          </a:p>
          <a:p>
            <a:r>
              <a:rPr lang="es-CO" dirty="0" smtClean="0"/>
              <a:t>Para trabajar de una manera mas sencilla con los formularios </a:t>
            </a:r>
            <a:r>
              <a:rPr lang="es-CO" dirty="0" err="1" smtClean="0"/>
              <a:t>flask</a:t>
            </a:r>
            <a:r>
              <a:rPr lang="es-CO" dirty="0" smtClean="0"/>
              <a:t> cuenta con una herramienta llamada WTFORMS, para ello se debe instalar dicha extensión</a:t>
            </a:r>
          </a:p>
          <a:p>
            <a:pPr marL="342900" indent="-342900">
              <a:buFont typeface="+mj-lt"/>
              <a:buAutoNum type="arabicPeriod"/>
            </a:pPr>
            <a:endParaRPr lang="es-CO" dirty="0"/>
          </a:p>
        </p:txBody>
      </p:sp>
      <p:pic>
        <p:nvPicPr>
          <p:cNvPr id="4" name="Imagen 3"/>
          <p:cNvPicPr>
            <a:picLocks noChangeAspect="1"/>
          </p:cNvPicPr>
          <p:nvPr/>
        </p:nvPicPr>
        <p:blipFill rotWithShape="1">
          <a:blip r:embed="rId2"/>
          <a:srcRect l="136" t="50803" r="48862" b="25090"/>
          <a:stretch/>
        </p:blipFill>
        <p:spPr>
          <a:xfrm>
            <a:off x="1998616" y="4767942"/>
            <a:ext cx="6635933" cy="1763487"/>
          </a:xfrm>
          <a:prstGeom prst="rect">
            <a:avLst/>
          </a:prstGeom>
        </p:spPr>
      </p:pic>
    </p:spTree>
    <p:extLst>
      <p:ext uri="{BB962C8B-B14F-4D97-AF65-F5344CB8AC3E}">
        <p14:creationId xmlns:p14="http://schemas.microsoft.com/office/powerpoint/2010/main" val="33402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Agregar link en pagina de inicio para agregar personas a la base de datos desde la aplicación .</a:t>
            </a:r>
            <a:endParaRPr lang="es-CO" dirty="0"/>
          </a:p>
        </p:txBody>
      </p:sp>
      <p:sp>
        <p:nvSpPr>
          <p:cNvPr id="3" name="CuadroTexto 2"/>
          <p:cNvSpPr txBox="1"/>
          <p:nvPr/>
        </p:nvSpPr>
        <p:spPr>
          <a:xfrm>
            <a:off x="587829" y="1632857"/>
            <a:ext cx="10541725" cy="1754326"/>
          </a:xfrm>
          <a:prstGeom prst="rect">
            <a:avLst/>
          </a:prstGeom>
          <a:noFill/>
        </p:spPr>
        <p:txBody>
          <a:bodyPr wrap="square" rtlCol="0">
            <a:spAutoFit/>
          </a:bodyPr>
          <a:lstStyle/>
          <a:p>
            <a:r>
              <a:rPr lang="es-CO" dirty="0" smtClean="0"/>
              <a:t>Una vez instalada la extensión se debe configurar una variable, esta almacenara las llaves que permitirán tener el control de seguridad de la aplicación por ejemplo al hacer una validación del tipo CRSF.</a:t>
            </a:r>
          </a:p>
          <a:p>
            <a:endParaRPr lang="es-CO" dirty="0"/>
          </a:p>
          <a:p>
            <a:r>
              <a:rPr lang="es-CO" dirty="0" smtClean="0"/>
              <a:t>Ahora se debe generar la configuración de </a:t>
            </a:r>
            <a:r>
              <a:rPr lang="es-CO" dirty="0" err="1" smtClean="0"/>
              <a:t>flask</a:t>
            </a:r>
            <a:r>
              <a:rPr lang="es-CO" dirty="0" smtClean="0"/>
              <a:t> </a:t>
            </a:r>
            <a:r>
              <a:rPr lang="es-CO" dirty="0" err="1" smtClean="0"/>
              <a:t>wtf</a:t>
            </a:r>
            <a:r>
              <a:rPr lang="es-CO" dirty="0" smtClean="0"/>
              <a:t>.</a:t>
            </a:r>
          </a:p>
          <a:p>
            <a:pPr marL="342900" indent="-342900">
              <a:buFont typeface="+mj-lt"/>
              <a:buAutoNum type="arabicPeriod"/>
            </a:pPr>
            <a:endParaRPr lang="es-CO" dirty="0"/>
          </a:p>
        </p:txBody>
      </p:sp>
      <p:pic>
        <p:nvPicPr>
          <p:cNvPr id="5" name="Imagen 4"/>
          <p:cNvPicPr>
            <a:picLocks noChangeAspect="1"/>
          </p:cNvPicPr>
          <p:nvPr/>
        </p:nvPicPr>
        <p:blipFill rotWithShape="1">
          <a:blip r:embed="rId2"/>
          <a:srcRect l="18007" t="7089" r="2981" b="40232"/>
          <a:stretch/>
        </p:blipFill>
        <p:spPr>
          <a:xfrm>
            <a:off x="1221377" y="3147175"/>
            <a:ext cx="9307285" cy="3488755"/>
          </a:xfrm>
          <a:prstGeom prst="rect">
            <a:avLst/>
          </a:prstGeom>
        </p:spPr>
      </p:pic>
    </p:spTree>
    <p:extLst>
      <p:ext uri="{BB962C8B-B14F-4D97-AF65-F5344CB8AC3E}">
        <p14:creationId xmlns:p14="http://schemas.microsoft.com/office/powerpoint/2010/main" val="1935028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Agregar link en pagina de inicio para agregar personas a la base de datos desde la aplicación .</a:t>
            </a:r>
            <a:endParaRPr lang="es-CO" dirty="0"/>
          </a:p>
        </p:txBody>
      </p:sp>
      <p:sp>
        <p:nvSpPr>
          <p:cNvPr id="3" name="CuadroTexto 2"/>
          <p:cNvSpPr txBox="1"/>
          <p:nvPr/>
        </p:nvSpPr>
        <p:spPr>
          <a:xfrm>
            <a:off x="587829" y="1632857"/>
            <a:ext cx="10541725" cy="2308324"/>
          </a:xfrm>
          <a:prstGeom prst="rect">
            <a:avLst/>
          </a:prstGeom>
          <a:noFill/>
        </p:spPr>
        <p:txBody>
          <a:bodyPr wrap="square" rtlCol="0">
            <a:spAutoFit/>
          </a:bodyPr>
          <a:lstStyle/>
          <a:p>
            <a:r>
              <a:rPr lang="es-CO" dirty="0" smtClean="0"/>
              <a:t>Además se creara una nueva clase que permitirá interactuar con información de la pagina HTML de la aplicación, dentro de la clase creada se procesaran los campos que contiene la base de datos menos el id al ser este la llave primaria el mismo se maneja de manera automática y NO puede ser modificado desde la aplicación web su consecutivo es generado por el gestor de DB.</a:t>
            </a:r>
          </a:p>
          <a:p>
            <a:endParaRPr lang="es-CO" dirty="0"/>
          </a:p>
          <a:p>
            <a:r>
              <a:rPr lang="es-CO" dirty="0" smtClean="0"/>
              <a:t>Los nombres de los campos a manipular deben coincidir con los mismos empleados en la clase de Persona(</a:t>
            </a:r>
            <a:r>
              <a:rPr lang="es-CO" dirty="0" err="1" smtClean="0"/>
              <a:t>db.Model</a:t>
            </a:r>
            <a:r>
              <a:rPr lang="es-CO" dirty="0" smtClean="0"/>
              <a:t>).</a:t>
            </a:r>
          </a:p>
          <a:p>
            <a:pPr marL="342900" indent="-342900">
              <a:buFont typeface="+mj-lt"/>
              <a:buAutoNum type="arabicPeriod"/>
            </a:pPr>
            <a:endParaRPr lang="es-CO" dirty="0"/>
          </a:p>
        </p:txBody>
      </p:sp>
      <p:pic>
        <p:nvPicPr>
          <p:cNvPr id="4" name="Imagen 3"/>
          <p:cNvPicPr>
            <a:picLocks noChangeAspect="1"/>
          </p:cNvPicPr>
          <p:nvPr/>
        </p:nvPicPr>
        <p:blipFill rotWithShape="1">
          <a:blip r:embed="rId2"/>
          <a:srcRect l="22725" t="25804" r="470" b="51696"/>
          <a:stretch/>
        </p:blipFill>
        <p:spPr>
          <a:xfrm>
            <a:off x="757645" y="4493622"/>
            <a:ext cx="9993086" cy="1645921"/>
          </a:xfrm>
          <a:prstGeom prst="rect">
            <a:avLst/>
          </a:prstGeom>
        </p:spPr>
      </p:pic>
    </p:spTree>
    <p:extLst>
      <p:ext uri="{BB962C8B-B14F-4D97-AF65-F5344CB8AC3E}">
        <p14:creationId xmlns:p14="http://schemas.microsoft.com/office/powerpoint/2010/main" val="4042968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Independizando funcionalidades.</a:t>
            </a:r>
            <a:endParaRPr lang="es-CO" dirty="0"/>
          </a:p>
        </p:txBody>
      </p:sp>
      <p:sp>
        <p:nvSpPr>
          <p:cNvPr id="3" name="CuadroTexto 2"/>
          <p:cNvSpPr txBox="1"/>
          <p:nvPr/>
        </p:nvSpPr>
        <p:spPr>
          <a:xfrm>
            <a:off x="574767" y="849086"/>
            <a:ext cx="10541725" cy="2031325"/>
          </a:xfrm>
          <a:prstGeom prst="rect">
            <a:avLst/>
          </a:prstGeom>
          <a:noFill/>
        </p:spPr>
        <p:txBody>
          <a:bodyPr wrap="square" rtlCol="0">
            <a:spAutoFit/>
          </a:bodyPr>
          <a:lstStyle/>
          <a:p>
            <a:r>
              <a:rPr lang="es-CO" dirty="0" smtClean="0"/>
              <a:t>Debido a que se pueden tener muchas clase de tipo modelo, formularios entre otras es recomendable separar las mismas en archivos diferentes para lograr un mayor control de la aplicación .</a:t>
            </a:r>
          </a:p>
          <a:p>
            <a:endParaRPr lang="es-CO" dirty="0"/>
          </a:p>
          <a:p>
            <a:r>
              <a:rPr lang="es-CO" dirty="0" smtClean="0"/>
              <a:t>Para ello iniciamos creando un archivo models.py y se pega el contenido del la clase modelo dentro del mismo incluyendo la redefinición de las clase </a:t>
            </a:r>
            <a:r>
              <a:rPr lang="es-CO" dirty="0" err="1" smtClean="0"/>
              <a:t>str</a:t>
            </a:r>
            <a:endParaRPr lang="es-CO" dirty="0" smtClean="0"/>
          </a:p>
          <a:p>
            <a:pPr marL="342900" indent="-342900">
              <a:buFont typeface="+mj-lt"/>
              <a:buAutoNum type="arabicPeriod"/>
            </a:pPr>
            <a:endParaRPr lang="es-CO" dirty="0"/>
          </a:p>
        </p:txBody>
      </p:sp>
      <p:sp>
        <p:nvSpPr>
          <p:cNvPr id="8" name="CuadroTexto 7"/>
          <p:cNvSpPr txBox="1"/>
          <p:nvPr/>
        </p:nvSpPr>
        <p:spPr>
          <a:xfrm>
            <a:off x="9130939" y="4304131"/>
            <a:ext cx="2847700" cy="1200329"/>
          </a:xfrm>
          <a:prstGeom prst="rect">
            <a:avLst/>
          </a:prstGeom>
          <a:noFill/>
        </p:spPr>
        <p:txBody>
          <a:bodyPr wrap="square" rtlCol="0">
            <a:spAutoFit/>
          </a:bodyPr>
          <a:lstStyle/>
          <a:p>
            <a:r>
              <a:rPr lang="es-CO" dirty="0" smtClean="0"/>
              <a:t>Se debe importar directamente del archivo app.py la variable </a:t>
            </a:r>
            <a:r>
              <a:rPr lang="es-CO" dirty="0" err="1" smtClean="0"/>
              <a:t>db</a:t>
            </a:r>
            <a:r>
              <a:rPr lang="es-CO" dirty="0" smtClean="0"/>
              <a:t>.</a:t>
            </a:r>
          </a:p>
          <a:p>
            <a:pPr marL="342900" indent="-342900">
              <a:buFont typeface="+mj-lt"/>
              <a:buAutoNum type="arabicPeriod"/>
            </a:pPr>
            <a:endParaRPr lang="es-CO" dirty="0"/>
          </a:p>
        </p:txBody>
      </p:sp>
      <p:pic>
        <p:nvPicPr>
          <p:cNvPr id="9" name="Imagen 8"/>
          <p:cNvPicPr>
            <a:picLocks noChangeAspect="1"/>
          </p:cNvPicPr>
          <p:nvPr/>
        </p:nvPicPr>
        <p:blipFill rotWithShape="1">
          <a:blip r:embed="rId2"/>
          <a:srcRect l="1340" t="7232" r="31996" b="39554"/>
          <a:stretch/>
        </p:blipFill>
        <p:spPr>
          <a:xfrm>
            <a:off x="457202" y="2715130"/>
            <a:ext cx="8673737" cy="3892731"/>
          </a:xfrm>
          <a:prstGeom prst="rect">
            <a:avLst/>
          </a:prstGeom>
        </p:spPr>
      </p:pic>
    </p:spTree>
    <p:extLst>
      <p:ext uri="{BB962C8B-B14F-4D97-AF65-F5344CB8AC3E}">
        <p14:creationId xmlns:p14="http://schemas.microsoft.com/office/powerpoint/2010/main" val="195662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Independizando funcionalidades.</a:t>
            </a:r>
            <a:endParaRPr lang="es-CO" dirty="0"/>
          </a:p>
        </p:txBody>
      </p:sp>
      <p:sp>
        <p:nvSpPr>
          <p:cNvPr id="7" name="CuadroTexto 6"/>
          <p:cNvSpPr txBox="1"/>
          <p:nvPr/>
        </p:nvSpPr>
        <p:spPr>
          <a:xfrm>
            <a:off x="613952" y="753533"/>
            <a:ext cx="10541725" cy="646331"/>
          </a:xfrm>
          <a:prstGeom prst="rect">
            <a:avLst/>
          </a:prstGeom>
          <a:noFill/>
        </p:spPr>
        <p:txBody>
          <a:bodyPr wrap="square" rtlCol="0">
            <a:spAutoFit/>
          </a:bodyPr>
          <a:lstStyle/>
          <a:p>
            <a:r>
              <a:rPr lang="es-CO" dirty="0" smtClean="0"/>
              <a:t>Dentro del archivo app.py ahora se deberá inicializar el objeto app con una nueva sintaxis. </a:t>
            </a:r>
          </a:p>
          <a:p>
            <a:pPr marL="342900" indent="-342900">
              <a:buFont typeface="+mj-lt"/>
              <a:buAutoNum type="arabicPeriod"/>
            </a:pPr>
            <a:endParaRPr lang="es-CO" dirty="0"/>
          </a:p>
        </p:txBody>
      </p:sp>
      <p:pic>
        <p:nvPicPr>
          <p:cNvPr id="5" name="Imagen 4"/>
          <p:cNvPicPr>
            <a:picLocks noChangeAspect="1"/>
          </p:cNvPicPr>
          <p:nvPr/>
        </p:nvPicPr>
        <p:blipFill rotWithShape="1">
          <a:blip r:embed="rId2"/>
          <a:srcRect l="3048" t="11339" r="12518" b="42232"/>
          <a:stretch/>
        </p:blipFill>
        <p:spPr>
          <a:xfrm>
            <a:off x="613954" y="1507067"/>
            <a:ext cx="10985863" cy="3396344"/>
          </a:xfrm>
          <a:prstGeom prst="rect">
            <a:avLst/>
          </a:prstGeom>
        </p:spPr>
      </p:pic>
      <p:sp>
        <p:nvSpPr>
          <p:cNvPr id="10" name="CuadroTexto 9"/>
          <p:cNvSpPr txBox="1"/>
          <p:nvPr/>
        </p:nvSpPr>
        <p:spPr>
          <a:xfrm>
            <a:off x="613953" y="5438954"/>
            <a:ext cx="10541725" cy="923330"/>
          </a:xfrm>
          <a:prstGeom prst="rect">
            <a:avLst/>
          </a:prstGeom>
          <a:noFill/>
        </p:spPr>
        <p:txBody>
          <a:bodyPr wrap="square" rtlCol="0">
            <a:spAutoFit/>
          </a:bodyPr>
          <a:lstStyle/>
          <a:p>
            <a:r>
              <a:rPr lang="es-CO" dirty="0" smtClean="0"/>
              <a:t>Además se debe agregar el archivo </a:t>
            </a:r>
            <a:r>
              <a:rPr lang="es-CO" dirty="0" err="1" smtClean="0"/>
              <a:t>database</a:t>
            </a:r>
            <a:r>
              <a:rPr lang="es-CO" dirty="0" smtClean="0"/>
              <a:t> al archivo app para que reconozca la definición de la variable </a:t>
            </a:r>
            <a:r>
              <a:rPr lang="es-CO" dirty="0" err="1" smtClean="0"/>
              <a:t>db</a:t>
            </a:r>
            <a:r>
              <a:rPr lang="es-CO" dirty="0" smtClean="0"/>
              <a:t>.</a:t>
            </a:r>
          </a:p>
          <a:p>
            <a:endParaRPr lang="es-CO" dirty="0"/>
          </a:p>
        </p:txBody>
      </p:sp>
    </p:spTree>
    <p:extLst>
      <p:ext uri="{BB962C8B-B14F-4D97-AF65-F5344CB8AC3E}">
        <p14:creationId xmlns:p14="http://schemas.microsoft.com/office/powerpoint/2010/main" val="664891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Independizando funcionalidades.</a:t>
            </a:r>
            <a:endParaRPr lang="es-CO" dirty="0"/>
          </a:p>
        </p:txBody>
      </p:sp>
      <p:pic>
        <p:nvPicPr>
          <p:cNvPr id="4" name="Imagen 3"/>
          <p:cNvPicPr>
            <a:picLocks noChangeAspect="1"/>
          </p:cNvPicPr>
          <p:nvPr/>
        </p:nvPicPr>
        <p:blipFill rotWithShape="1">
          <a:blip r:embed="rId2"/>
          <a:srcRect l="1039" t="6518" r="17036" b="64018"/>
          <a:stretch/>
        </p:blipFill>
        <p:spPr>
          <a:xfrm>
            <a:off x="613954" y="2495005"/>
            <a:ext cx="10659292" cy="2155372"/>
          </a:xfrm>
          <a:prstGeom prst="rect">
            <a:avLst/>
          </a:prstGeom>
        </p:spPr>
      </p:pic>
      <p:sp>
        <p:nvSpPr>
          <p:cNvPr id="7" name="CuadroTexto 6"/>
          <p:cNvSpPr txBox="1"/>
          <p:nvPr/>
        </p:nvSpPr>
        <p:spPr>
          <a:xfrm>
            <a:off x="613954" y="740679"/>
            <a:ext cx="10541725" cy="1754326"/>
          </a:xfrm>
          <a:prstGeom prst="rect">
            <a:avLst/>
          </a:prstGeom>
          <a:noFill/>
        </p:spPr>
        <p:txBody>
          <a:bodyPr wrap="square" rtlCol="0">
            <a:spAutoFit/>
          </a:bodyPr>
          <a:lstStyle/>
          <a:p>
            <a:r>
              <a:rPr lang="es-CO" dirty="0" smtClean="0"/>
              <a:t>El proceso de separación lleva a generar errores en el sistema pues las variables entran en conflicto pues terminan siendo inicializadas de parcialmente lo cual no es permitido a nivel de software, para ello se debe incluir un nuevo archivo en el cual se inicializara el objeto </a:t>
            </a:r>
            <a:r>
              <a:rPr lang="es-CO" dirty="0" err="1" smtClean="0"/>
              <a:t>sqlalchemy</a:t>
            </a:r>
            <a:r>
              <a:rPr lang="es-CO" dirty="0" smtClean="0"/>
              <a:t>, además en el archivo app.py se debe agregar el archivo models.py el cual contiene la definición de la clase Persona().</a:t>
            </a:r>
          </a:p>
          <a:p>
            <a:pPr marL="342900" indent="-342900">
              <a:buFont typeface="+mj-lt"/>
              <a:buAutoNum type="arabicPeriod"/>
            </a:pPr>
            <a:endParaRPr lang="es-CO" dirty="0"/>
          </a:p>
        </p:txBody>
      </p:sp>
    </p:spTree>
    <p:extLst>
      <p:ext uri="{BB962C8B-B14F-4D97-AF65-F5344CB8AC3E}">
        <p14:creationId xmlns:p14="http://schemas.microsoft.com/office/powerpoint/2010/main" val="3232868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Independizando funcionalidades.</a:t>
            </a:r>
            <a:endParaRPr lang="es-CO" dirty="0"/>
          </a:p>
        </p:txBody>
      </p:sp>
      <p:sp>
        <p:nvSpPr>
          <p:cNvPr id="7" name="CuadroTexto 6"/>
          <p:cNvSpPr txBox="1"/>
          <p:nvPr/>
        </p:nvSpPr>
        <p:spPr>
          <a:xfrm>
            <a:off x="613954" y="740679"/>
            <a:ext cx="10541725" cy="923330"/>
          </a:xfrm>
          <a:prstGeom prst="rect">
            <a:avLst/>
          </a:prstGeom>
          <a:noFill/>
        </p:spPr>
        <p:txBody>
          <a:bodyPr wrap="square" rtlCol="0">
            <a:spAutoFit/>
          </a:bodyPr>
          <a:lstStyle/>
          <a:p>
            <a:r>
              <a:rPr lang="es-CO" dirty="0" smtClean="0"/>
              <a:t>Al igual que con las </a:t>
            </a:r>
            <a:r>
              <a:rPr lang="es-CO" dirty="0" err="1" smtClean="0"/>
              <a:t>calses</a:t>
            </a:r>
            <a:r>
              <a:rPr lang="es-CO" dirty="0" smtClean="0"/>
              <a:t> modelos se van a independizar las clases </a:t>
            </a:r>
            <a:r>
              <a:rPr lang="es-CO" dirty="0" err="1" smtClean="0"/>
              <a:t>forms</a:t>
            </a:r>
            <a:r>
              <a:rPr lang="es-CO" dirty="0" smtClean="0"/>
              <a:t>, para ello se crea un nuevo archivo de </a:t>
            </a:r>
            <a:r>
              <a:rPr lang="es-CO" dirty="0" err="1" smtClean="0"/>
              <a:t>python</a:t>
            </a:r>
            <a:r>
              <a:rPr lang="es-CO" dirty="0" smtClean="0"/>
              <a:t> denominado forms.py.</a:t>
            </a:r>
          </a:p>
          <a:p>
            <a:pPr marL="342900" indent="-342900">
              <a:buFont typeface="+mj-lt"/>
              <a:buAutoNum type="arabicPeriod"/>
            </a:pPr>
            <a:endParaRPr lang="es-CO" dirty="0"/>
          </a:p>
        </p:txBody>
      </p:sp>
      <p:pic>
        <p:nvPicPr>
          <p:cNvPr id="3" name="Imagen 2"/>
          <p:cNvPicPr>
            <a:picLocks noChangeAspect="1"/>
          </p:cNvPicPr>
          <p:nvPr/>
        </p:nvPicPr>
        <p:blipFill rotWithShape="1">
          <a:blip r:embed="rId2"/>
          <a:srcRect l="1340" t="7411" r="3382" b="54554"/>
          <a:stretch/>
        </p:blipFill>
        <p:spPr>
          <a:xfrm>
            <a:off x="502918" y="1873015"/>
            <a:ext cx="11312435" cy="2782389"/>
          </a:xfrm>
          <a:prstGeom prst="rect">
            <a:avLst/>
          </a:prstGeom>
        </p:spPr>
      </p:pic>
    </p:spTree>
    <p:extLst>
      <p:ext uri="{BB962C8B-B14F-4D97-AF65-F5344CB8AC3E}">
        <p14:creationId xmlns:p14="http://schemas.microsoft.com/office/powerpoint/2010/main" val="2663576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Desarrollo de la ruta agregar persona.</a:t>
            </a:r>
            <a:endParaRPr lang="es-CO" dirty="0"/>
          </a:p>
        </p:txBody>
      </p:sp>
      <p:sp>
        <p:nvSpPr>
          <p:cNvPr id="7" name="CuadroTexto 6"/>
          <p:cNvSpPr txBox="1"/>
          <p:nvPr/>
        </p:nvSpPr>
        <p:spPr>
          <a:xfrm>
            <a:off x="613954" y="740679"/>
            <a:ext cx="10541725" cy="1200329"/>
          </a:xfrm>
          <a:prstGeom prst="rect">
            <a:avLst/>
          </a:prstGeom>
          <a:noFill/>
        </p:spPr>
        <p:txBody>
          <a:bodyPr wrap="square" rtlCol="0">
            <a:spAutoFit/>
          </a:bodyPr>
          <a:lstStyle/>
          <a:p>
            <a:r>
              <a:rPr lang="es-CO" dirty="0" smtClean="0"/>
              <a:t>Como se venia trabajando se creo un objeto del tipo persona, luego se crea un objeto del tipo </a:t>
            </a:r>
            <a:r>
              <a:rPr lang="es-CO" dirty="0" err="1" smtClean="0"/>
              <a:t>personaform</a:t>
            </a:r>
            <a:r>
              <a:rPr lang="es-CO" dirty="0" smtClean="0"/>
              <a:t> y se le debe especificar el tipo de modelo al cual será asociado para este caso al objeto persona que hace parte del archivo </a:t>
            </a:r>
            <a:r>
              <a:rPr lang="es-CO" dirty="0" err="1" smtClean="0"/>
              <a:t>forms</a:t>
            </a:r>
            <a:endParaRPr lang="es-CO" dirty="0" smtClean="0"/>
          </a:p>
          <a:p>
            <a:pPr marL="342900" indent="-342900">
              <a:buFont typeface="+mj-lt"/>
              <a:buAutoNum type="arabicPeriod"/>
            </a:pPr>
            <a:endParaRPr lang="es-CO" dirty="0"/>
          </a:p>
        </p:txBody>
      </p:sp>
      <p:pic>
        <p:nvPicPr>
          <p:cNvPr id="4" name="Imagen 3"/>
          <p:cNvPicPr>
            <a:picLocks noChangeAspect="1"/>
          </p:cNvPicPr>
          <p:nvPr/>
        </p:nvPicPr>
        <p:blipFill rotWithShape="1">
          <a:blip r:embed="rId2"/>
          <a:srcRect l="23025" t="40268" r="1475" b="42768"/>
          <a:stretch/>
        </p:blipFill>
        <p:spPr>
          <a:xfrm>
            <a:off x="613954" y="2247746"/>
            <a:ext cx="9823269" cy="1240972"/>
          </a:xfrm>
          <a:prstGeom prst="rect">
            <a:avLst/>
          </a:prstGeom>
        </p:spPr>
      </p:pic>
    </p:spTree>
    <p:extLst>
      <p:ext uri="{BB962C8B-B14F-4D97-AF65-F5344CB8AC3E}">
        <p14:creationId xmlns:p14="http://schemas.microsoft.com/office/powerpoint/2010/main" val="2729403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8978" y="493969"/>
            <a:ext cx="8534400" cy="1507067"/>
          </a:xfrm>
        </p:spPr>
        <p:txBody>
          <a:bodyPr>
            <a:normAutofit fontScale="90000"/>
          </a:bodyPr>
          <a:lstStyle/>
          <a:p>
            <a:r>
              <a:rPr lang="es-CO" dirty="0" smtClean="0"/>
              <a:t>Para desarrollar el sistema </a:t>
            </a:r>
            <a:r>
              <a:rPr lang="es-CO" dirty="0" err="1" smtClean="0"/>
              <a:t>sap</a:t>
            </a:r>
            <a:r>
              <a:rPr lang="es-CO" dirty="0" smtClean="0"/>
              <a:t> en </a:t>
            </a:r>
            <a:r>
              <a:rPr lang="es-CO" dirty="0" err="1" smtClean="0"/>
              <a:t>flask</a:t>
            </a:r>
            <a:r>
              <a:rPr lang="es-CO" dirty="0" smtClean="0"/>
              <a:t> lo primero que se debe hacer es instalar algunos </a:t>
            </a:r>
            <a:r>
              <a:rPr lang="es-CO" dirty="0" err="1" smtClean="0"/>
              <a:t>pluggins</a:t>
            </a:r>
            <a:r>
              <a:rPr lang="es-CO" dirty="0" smtClean="0"/>
              <a:t>.</a:t>
            </a:r>
            <a:endParaRPr lang="es-CO" dirty="0"/>
          </a:p>
        </p:txBody>
      </p:sp>
      <p:sp>
        <p:nvSpPr>
          <p:cNvPr id="3" name="Marcador de contenido 2"/>
          <p:cNvSpPr>
            <a:spLocks noGrp="1"/>
          </p:cNvSpPr>
          <p:nvPr>
            <p:ph idx="1"/>
          </p:nvPr>
        </p:nvSpPr>
        <p:spPr>
          <a:xfrm>
            <a:off x="919343" y="2573383"/>
            <a:ext cx="10001206" cy="3383280"/>
          </a:xfrm>
        </p:spPr>
        <p:txBody>
          <a:bodyPr>
            <a:normAutofit lnSpcReduction="10000"/>
          </a:bodyPr>
          <a:lstStyle/>
          <a:p>
            <a:r>
              <a:rPr lang="es-CO" dirty="0" err="1" smtClean="0"/>
              <a:t>Flask</a:t>
            </a:r>
            <a:endParaRPr lang="es-CO" dirty="0" smtClean="0"/>
          </a:p>
          <a:p>
            <a:r>
              <a:rPr lang="es-CO" dirty="0" smtClean="0"/>
              <a:t>SQL </a:t>
            </a:r>
            <a:r>
              <a:rPr lang="es-CO" dirty="0" err="1" smtClean="0"/>
              <a:t>Alchemy</a:t>
            </a:r>
            <a:r>
              <a:rPr lang="es-CO" dirty="0" smtClean="0"/>
              <a:t> (es una librería de tipo ORM (OBJETC RELATION MAPPING) no es mas una librería que permite manipular las tablas de bases de datos como si fueran objetos del programa, </a:t>
            </a:r>
            <a:r>
              <a:rPr lang="es-CO" dirty="0"/>
              <a:t>El ORM de </a:t>
            </a:r>
            <a:r>
              <a:rPr lang="es-CO" dirty="0" err="1"/>
              <a:t>SQLAlchemy</a:t>
            </a:r>
            <a:r>
              <a:rPr lang="es-CO" dirty="0"/>
              <a:t> mapea tablas a clases Python y convierte automáticamente llamadas a funciones dentro de estas clases a sentencias SQL</a:t>
            </a:r>
            <a:r>
              <a:rPr lang="es-CO" dirty="0" smtClean="0"/>
              <a:t>.</a:t>
            </a:r>
          </a:p>
          <a:p>
            <a:endParaRPr lang="es-CO" dirty="0"/>
          </a:p>
          <a:p>
            <a:r>
              <a:rPr lang="es-CO" dirty="0" err="1" smtClean="0"/>
              <a:t>Flask-migrate</a:t>
            </a:r>
            <a:endParaRPr lang="es-CO" dirty="0" smtClean="0"/>
          </a:p>
          <a:p>
            <a:endParaRPr lang="es-CO" dirty="0" smtClean="0"/>
          </a:p>
          <a:p>
            <a:endParaRPr lang="es-CO" dirty="0" smtClean="0"/>
          </a:p>
          <a:p>
            <a:r>
              <a:rPr lang="es-CO" dirty="0" smtClean="0"/>
              <a:t>psycopg2</a:t>
            </a:r>
            <a:endParaRPr lang="es-CO" dirty="0"/>
          </a:p>
        </p:txBody>
      </p:sp>
      <p:pic>
        <p:nvPicPr>
          <p:cNvPr id="4" name="Imagen 3"/>
          <p:cNvPicPr>
            <a:picLocks noChangeAspect="1"/>
          </p:cNvPicPr>
          <p:nvPr/>
        </p:nvPicPr>
        <p:blipFill rotWithShape="1">
          <a:blip r:embed="rId2"/>
          <a:srcRect l="1141" t="82454" r="62616" b="10046"/>
          <a:stretch/>
        </p:blipFill>
        <p:spPr>
          <a:xfrm>
            <a:off x="2142308" y="2501537"/>
            <a:ext cx="4715692" cy="548640"/>
          </a:xfrm>
          <a:prstGeom prst="rect">
            <a:avLst/>
          </a:prstGeom>
        </p:spPr>
      </p:pic>
      <p:pic>
        <p:nvPicPr>
          <p:cNvPr id="6" name="Imagen 5"/>
          <p:cNvPicPr>
            <a:picLocks noChangeAspect="1"/>
          </p:cNvPicPr>
          <p:nvPr/>
        </p:nvPicPr>
        <p:blipFill rotWithShape="1">
          <a:blip r:embed="rId3"/>
          <a:srcRect l="1542" t="78304" r="56191" b="15267"/>
          <a:stretch/>
        </p:blipFill>
        <p:spPr>
          <a:xfrm>
            <a:off x="5421085" y="4153988"/>
            <a:ext cx="5499464" cy="470264"/>
          </a:xfrm>
          <a:prstGeom prst="rect">
            <a:avLst/>
          </a:prstGeom>
        </p:spPr>
      </p:pic>
      <p:pic>
        <p:nvPicPr>
          <p:cNvPr id="7" name="Imagen 6"/>
          <p:cNvPicPr>
            <a:picLocks noChangeAspect="1"/>
          </p:cNvPicPr>
          <p:nvPr/>
        </p:nvPicPr>
        <p:blipFill rotWithShape="1">
          <a:blip r:embed="rId4"/>
          <a:srcRect l="1441" t="75804" r="57296" b="15267"/>
          <a:stretch/>
        </p:blipFill>
        <p:spPr>
          <a:xfrm>
            <a:off x="2841760" y="4963885"/>
            <a:ext cx="5368835" cy="653144"/>
          </a:xfrm>
          <a:prstGeom prst="rect">
            <a:avLst/>
          </a:prstGeom>
        </p:spPr>
      </p:pic>
      <p:pic>
        <p:nvPicPr>
          <p:cNvPr id="8" name="Imagen 7"/>
          <p:cNvPicPr>
            <a:picLocks noChangeAspect="1"/>
          </p:cNvPicPr>
          <p:nvPr/>
        </p:nvPicPr>
        <p:blipFill rotWithShape="1">
          <a:blip r:embed="rId5"/>
          <a:srcRect l="1642" t="80178" r="61311" b="15536"/>
          <a:stretch/>
        </p:blipFill>
        <p:spPr>
          <a:xfrm>
            <a:off x="2841760" y="6015445"/>
            <a:ext cx="4820194" cy="313509"/>
          </a:xfrm>
          <a:prstGeom prst="rect">
            <a:avLst/>
          </a:prstGeom>
        </p:spPr>
      </p:pic>
    </p:spTree>
    <p:extLst>
      <p:ext uri="{BB962C8B-B14F-4D97-AF65-F5344CB8AC3E}">
        <p14:creationId xmlns:p14="http://schemas.microsoft.com/office/powerpoint/2010/main" val="2642603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Desarrollo de la ruta agregar persona.</a:t>
            </a:r>
            <a:endParaRPr lang="es-CO" dirty="0"/>
          </a:p>
        </p:txBody>
      </p:sp>
      <p:pic>
        <p:nvPicPr>
          <p:cNvPr id="3" name="Imagen 2"/>
          <p:cNvPicPr>
            <a:picLocks noChangeAspect="1"/>
          </p:cNvPicPr>
          <p:nvPr/>
        </p:nvPicPr>
        <p:blipFill rotWithShape="1">
          <a:blip r:embed="rId2"/>
          <a:srcRect l="19312" t="6697" r="14928" b="17410"/>
          <a:stretch/>
        </p:blipFill>
        <p:spPr>
          <a:xfrm>
            <a:off x="1084217" y="587827"/>
            <a:ext cx="8556172" cy="5551715"/>
          </a:xfrm>
          <a:prstGeom prst="rect">
            <a:avLst/>
          </a:prstGeom>
        </p:spPr>
      </p:pic>
    </p:spTree>
    <p:extLst>
      <p:ext uri="{BB962C8B-B14F-4D97-AF65-F5344CB8AC3E}">
        <p14:creationId xmlns:p14="http://schemas.microsoft.com/office/powerpoint/2010/main" val="2390539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Desarrollo de la ruta agregar persona.</a:t>
            </a:r>
            <a:endParaRPr lang="es-CO" dirty="0"/>
          </a:p>
        </p:txBody>
      </p:sp>
      <p:pic>
        <p:nvPicPr>
          <p:cNvPr id="4" name="Imagen 3"/>
          <p:cNvPicPr>
            <a:picLocks noChangeAspect="1"/>
          </p:cNvPicPr>
          <p:nvPr/>
        </p:nvPicPr>
        <p:blipFill rotWithShape="1">
          <a:blip r:embed="rId2"/>
          <a:srcRect t="3482" r="68541" b="53661"/>
          <a:stretch/>
        </p:blipFill>
        <p:spPr>
          <a:xfrm>
            <a:off x="2503442" y="1345475"/>
            <a:ext cx="5399587" cy="4135578"/>
          </a:xfrm>
          <a:prstGeom prst="rect">
            <a:avLst/>
          </a:prstGeom>
        </p:spPr>
      </p:pic>
    </p:spTree>
    <p:extLst>
      <p:ext uri="{BB962C8B-B14F-4D97-AF65-F5344CB8AC3E}">
        <p14:creationId xmlns:p14="http://schemas.microsoft.com/office/powerpoint/2010/main" val="3258676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Validando la petición agregar persona.</a:t>
            </a:r>
            <a:endParaRPr lang="es-CO" dirty="0"/>
          </a:p>
        </p:txBody>
      </p:sp>
      <p:sp>
        <p:nvSpPr>
          <p:cNvPr id="3" name="CuadroTexto 2"/>
          <p:cNvSpPr txBox="1"/>
          <p:nvPr/>
        </p:nvSpPr>
        <p:spPr>
          <a:xfrm>
            <a:off x="653143" y="1175657"/>
            <a:ext cx="10620103" cy="646331"/>
          </a:xfrm>
          <a:prstGeom prst="rect">
            <a:avLst/>
          </a:prstGeom>
          <a:noFill/>
        </p:spPr>
        <p:txBody>
          <a:bodyPr wrap="square" rtlCol="0">
            <a:spAutoFit/>
          </a:bodyPr>
          <a:lstStyle/>
          <a:p>
            <a:r>
              <a:rPr lang="es-CO" dirty="0" smtClean="0"/>
              <a:t>Se agrega una validación para determinar el tipo de petición realizada, y se importa el método </a:t>
            </a:r>
            <a:r>
              <a:rPr lang="es-CO" dirty="0" err="1" smtClean="0"/>
              <a:t>request</a:t>
            </a:r>
            <a:r>
              <a:rPr lang="es-CO" dirty="0" smtClean="0"/>
              <a:t> de la librería </a:t>
            </a:r>
            <a:r>
              <a:rPr lang="es-CO" dirty="0" err="1" smtClean="0"/>
              <a:t>flask</a:t>
            </a:r>
            <a:r>
              <a:rPr lang="es-CO" dirty="0"/>
              <a:t> </a:t>
            </a:r>
            <a:r>
              <a:rPr lang="es-CO" dirty="0" smtClean="0"/>
              <a:t>además se valida cuando se hace el </a:t>
            </a:r>
            <a:r>
              <a:rPr lang="es-CO" dirty="0" err="1" smtClean="0"/>
              <a:t>envio</a:t>
            </a:r>
            <a:r>
              <a:rPr lang="es-CO" dirty="0" smtClean="0"/>
              <a:t> del formulario</a:t>
            </a:r>
            <a:endParaRPr lang="es-CO" dirty="0"/>
          </a:p>
        </p:txBody>
      </p:sp>
      <p:pic>
        <p:nvPicPr>
          <p:cNvPr id="5" name="Imagen 4"/>
          <p:cNvPicPr>
            <a:picLocks noChangeAspect="1"/>
          </p:cNvPicPr>
          <p:nvPr/>
        </p:nvPicPr>
        <p:blipFill rotWithShape="1">
          <a:blip r:embed="rId2"/>
          <a:srcRect l="23629" t="34374" r="370" b="37054"/>
          <a:stretch/>
        </p:blipFill>
        <p:spPr>
          <a:xfrm>
            <a:off x="130628" y="2173494"/>
            <a:ext cx="8843555" cy="1869179"/>
          </a:xfrm>
          <a:prstGeom prst="rect">
            <a:avLst/>
          </a:prstGeom>
        </p:spPr>
      </p:pic>
      <p:pic>
        <p:nvPicPr>
          <p:cNvPr id="6" name="Imagen 5"/>
          <p:cNvPicPr>
            <a:picLocks noChangeAspect="1"/>
          </p:cNvPicPr>
          <p:nvPr/>
        </p:nvPicPr>
        <p:blipFill rotWithShape="1">
          <a:blip r:embed="rId3"/>
          <a:srcRect l="1542" t="68303" r="22457" b="12232"/>
          <a:stretch/>
        </p:blipFill>
        <p:spPr>
          <a:xfrm>
            <a:off x="130628" y="4394179"/>
            <a:ext cx="8843555" cy="1273379"/>
          </a:xfrm>
          <a:prstGeom prst="rect">
            <a:avLst/>
          </a:prstGeom>
        </p:spPr>
      </p:pic>
      <p:pic>
        <p:nvPicPr>
          <p:cNvPr id="7" name="Imagen 6"/>
          <p:cNvPicPr>
            <a:picLocks noChangeAspect="1"/>
          </p:cNvPicPr>
          <p:nvPr/>
        </p:nvPicPr>
        <p:blipFill rotWithShape="1">
          <a:blip r:embed="rId4"/>
          <a:srcRect l="-467" t="4732" r="70648" b="55268"/>
          <a:stretch/>
        </p:blipFill>
        <p:spPr>
          <a:xfrm>
            <a:off x="9144000" y="2978050"/>
            <a:ext cx="2823151" cy="2129245"/>
          </a:xfrm>
          <a:prstGeom prst="rect">
            <a:avLst/>
          </a:prstGeom>
        </p:spPr>
      </p:pic>
      <p:sp>
        <p:nvSpPr>
          <p:cNvPr id="8" name="CuadroTexto 7"/>
          <p:cNvSpPr txBox="1"/>
          <p:nvPr/>
        </p:nvSpPr>
        <p:spPr>
          <a:xfrm>
            <a:off x="633548" y="5931947"/>
            <a:ext cx="10620103" cy="646331"/>
          </a:xfrm>
          <a:prstGeom prst="rect">
            <a:avLst/>
          </a:prstGeom>
          <a:noFill/>
        </p:spPr>
        <p:txBody>
          <a:bodyPr wrap="square" rtlCol="0">
            <a:spAutoFit/>
          </a:bodyPr>
          <a:lstStyle/>
          <a:p>
            <a:r>
              <a:rPr lang="es-CO" dirty="0" smtClean="0"/>
              <a:t>Con esta validación ya se capturaron los datos ingresados en la interface web para proceder a enviarlos a la base de datos mediante </a:t>
            </a:r>
            <a:r>
              <a:rPr lang="es-CO" dirty="0" err="1" smtClean="0"/>
              <a:t>sqlalchemy</a:t>
            </a:r>
            <a:r>
              <a:rPr lang="es-CO" dirty="0" smtClean="0"/>
              <a:t>.</a:t>
            </a:r>
            <a:endParaRPr lang="es-CO" dirty="0"/>
          </a:p>
        </p:txBody>
      </p:sp>
    </p:spTree>
    <p:extLst>
      <p:ext uri="{BB962C8B-B14F-4D97-AF65-F5344CB8AC3E}">
        <p14:creationId xmlns:p14="http://schemas.microsoft.com/office/powerpoint/2010/main" val="13741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Enviando los datos capturados en el formulario a la base de datos.</a:t>
            </a:r>
            <a:endParaRPr lang="es-CO" dirty="0"/>
          </a:p>
        </p:txBody>
      </p:sp>
      <p:sp>
        <p:nvSpPr>
          <p:cNvPr id="3" name="CuadroTexto 2"/>
          <p:cNvSpPr txBox="1"/>
          <p:nvPr/>
        </p:nvSpPr>
        <p:spPr>
          <a:xfrm>
            <a:off x="470263" y="1507067"/>
            <a:ext cx="10620103" cy="1200329"/>
          </a:xfrm>
          <a:prstGeom prst="rect">
            <a:avLst/>
          </a:prstGeom>
          <a:noFill/>
        </p:spPr>
        <p:txBody>
          <a:bodyPr wrap="square" rtlCol="0">
            <a:spAutoFit/>
          </a:bodyPr>
          <a:lstStyle/>
          <a:p>
            <a:r>
              <a:rPr lang="es-CO" dirty="0" smtClean="0"/>
              <a:t>Se debe usar el objeto relacionado con </a:t>
            </a:r>
            <a:r>
              <a:rPr lang="es-CO" dirty="0" err="1" smtClean="0"/>
              <a:t>sqlalchemy</a:t>
            </a:r>
            <a:r>
              <a:rPr lang="es-CO" dirty="0" smtClean="0"/>
              <a:t> para el ejemplo desarrollado </a:t>
            </a:r>
            <a:r>
              <a:rPr lang="es-CO" dirty="0" err="1" smtClean="0"/>
              <a:t>db</a:t>
            </a:r>
            <a:r>
              <a:rPr lang="es-CO" dirty="0" smtClean="0"/>
              <a:t>, luego se abre una sesión que permita acceder a la base de datos y finalmente se usa el </a:t>
            </a:r>
            <a:r>
              <a:rPr lang="es-CO" dirty="0" err="1" smtClean="0"/>
              <a:t>metodo</a:t>
            </a:r>
            <a:r>
              <a:rPr lang="es-CO" dirty="0" smtClean="0"/>
              <a:t> </a:t>
            </a:r>
            <a:r>
              <a:rPr lang="es-CO" dirty="0" err="1" smtClean="0"/>
              <a:t>add</a:t>
            </a:r>
            <a:r>
              <a:rPr lang="es-CO" dirty="0" smtClean="0"/>
              <a:t> para agregar los datos correspondientes en la base de datos deseada; a diferencia de DJANGO </a:t>
            </a:r>
            <a:r>
              <a:rPr lang="es-CO" dirty="0" err="1" smtClean="0"/>
              <a:t>flask</a:t>
            </a:r>
            <a:r>
              <a:rPr lang="es-CO" dirty="0" smtClean="0"/>
              <a:t> NO hace el </a:t>
            </a:r>
            <a:r>
              <a:rPr lang="es-CO" dirty="0" err="1" smtClean="0"/>
              <a:t>commit</a:t>
            </a:r>
            <a:r>
              <a:rPr lang="es-CO" dirty="0" smtClean="0"/>
              <a:t> de manera automática, por lo cual se debe insertar la línea de código correspondiente.</a:t>
            </a:r>
            <a:endParaRPr lang="es-CO" dirty="0"/>
          </a:p>
        </p:txBody>
      </p:sp>
      <p:pic>
        <p:nvPicPr>
          <p:cNvPr id="4" name="Imagen 3"/>
          <p:cNvPicPr>
            <a:picLocks noChangeAspect="1"/>
          </p:cNvPicPr>
          <p:nvPr/>
        </p:nvPicPr>
        <p:blipFill rotWithShape="1">
          <a:blip r:embed="rId2"/>
          <a:srcRect l="24031" t="41161" r="1475" b="47946"/>
          <a:stretch/>
        </p:blipFill>
        <p:spPr>
          <a:xfrm>
            <a:off x="627015" y="3696788"/>
            <a:ext cx="10254345" cy="843013"/>
          </a:xfrm>
          <a:prstGeom prst="rect">
            <a:avLst/>
          </a:prstGeom>
        </p:spPr>
      </p:pic>
    </p:spTree>
    <p:extLst>
      <p:ext uri="{BB962C8B-B14F-4D97-AF65-F5344CB8AC3E}">
        <p14:creationId xmlns:p14="http://schemas.microsoft.com/office/powerpoint/2010/main" val="47349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Enviando los datos capturados en el formulario a la base de datos.</a:t>
            </a:r>
            <a:endParaRPr lang="es-CO" dirty="0"/>
          </a:p>
        </p:txBody>
      </p:sp>
      <p:pic>
        <p:nvPicPr>
          <p:cNvPr id="5" name="Imagen 4"/>
          <p:cNvPicPr>
            <a:picLocks noChangeAspect="1"/>
          </p:cNvPicPr>
          <p:nvPr/>
        </p:nvPicPr>
        <p:blipFill rotWithShape="1">
          <a:blip r:embed="rId2"/>
          <a:srcRect l="-1" t="4375" r="72958" b="60625"/>
          <a:stretch/>
        </p:blipFill>
        <p:spPr>
          <a:xfrm>
            <a:off x="491762" y="1227908"/>
            <a:ext cx="3518535" cy="2560320"/>
          </a:xfrm>
          <a:prstGeom prst="rect">
            <a:avLst/>
          </a:prstGeom>
        </p:spPr>
      </p:pic>
      <p:pic>
        <p:nvPicPr>
          <p:cNvPr id="6" name="Imagen 5"/>
          <p:cNvPicPr>
            <a:picLocks noChangeAspect="1"/>
          </p:cNvPicPr>
          <p:nvPr/>
        </p:nvPicPr>
        <p:blipFill rotWithShape="1">
          <a:blip r:embed="rId3"/>
          <a:srcRect l="-266" t="4196" r="70046" b="53839"/>
          <a:stretch/>
        </p:blipFill>
        <p:spPr>
          <a:xfrm>
            <a:off x="4214676" y="2664822"/>
            <a:ext cx="3931920" cy="2560320"/>
          </a:xfrm>
          <a:prstGeom prst="rect">
            <a:avLst/>
          </a:prstGeom>
        </p:spPr>
      </p:pic>
      <p:pic>
        <p:nvPicPr>
          <p:cNvPr id="7" name="Imagen 6"/>
          <p:cNvPicPr>
            <a:picLocks noChangeAspect="1"/>
          </p:cNvPicPr>
          <p:nvPr/>
        </p:nvPicPr>
        <p:blipFill rotWithShape="1">
          <a:blip r:embed="rId4"/>
          <a:srcRect l="-64" t="4911" r="72455" b="55803"/>
          <a:stretch/>
        </p:blipFill>
        <p:spPr>
          <a:xfrm>
            <a:off x="8350975" y="3788228"/>
            <a:ext cx="3592285" cy="2873828"/>
          </a:xfrm>
          <a:prstGeom prst="rect">
            <a:avLst/>
          </a:prstGeom>
        </p:spPr>
      </p:pic>
    </p:spTree>
    <p:extLst>
      <p:ext uri="{BB962C8B-B14F-4D97-AF65-F5344CB8AC3E}">
        <p14:creationId xmlns:p14="http://schemas.microsoft.com/office/powerpoint/2010/main" val="1244260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Editar un dato existente de la base de datos.</a:t>
            </a:r>
            <a:endParaRPr lang="es-CO" dirty="0"/>
          </a:p>
        </p:txBody>
      </p:sp>
      <p:sp>
        <p:nvSpPr>
          <p:cNvPr id="3" name="CuadroTexto 2"/>
          <p:cNvSpPr txBox="1"/>
          <p:nvPr/>
        </p:nvSpPr>
        <p:spPr>
          <a:xfrm>
            <a:off x="287383" y="1507067"/>
            <a:ext cx="11665131" cy="2308324"/>
          </a:xfrm>
          <a:prstGeom prst="rect">
            <a:avLst/>
          </a:prstGeom>
          <a:noFill/>
        </p:spPr>
        <p:txBody>
          <a:bodyPr wrap="square" rtlCol="0">
            <a:spAutoFit/>
          </a:bodyPr>
          <a:lstStyle/>
          <a:p>
            <a:r>
              <a:rPr lang="es-CO" dirty="0" smtClean="0"/>
              <a:t>Lo primero es crear un nuevo </a:t>
            </a:r>
            <a:r>
              <a:rPr lang="es-CO" dirty="0" err="1" smtClean="0"/>
              <a:t>metodo</a:t>
            </a:r>
            <a:r>
              <a:rPr lang="es-CO" dirty="0" smtClean="0"/>
              <a:t> a través de la sentencia @</a:t>
            </a:r>
            <a:r>
              <a:rPr lang="es-CO" dirty="0" err="1" smtClean="0"/>
              <a:t>app.route</a:t>
            </a:r>
            <a:r>
              <a:rPr lang="es-CO" dirty="0" smtClean="0"/>
              <a:t>(‘/editar’,</a:t>
            </a:r>
            <a:r>
              <a:rPr lang="es-CO" dirty="0" err="1" smtClean="0"/>
              <a:t>methods</a:t>
            </a:r>
            <a:r>
              <a:rPr lang="es-CO" dirty="0" smtClean="0"/>
              <a:t>=[‘GET’,’POST’]</a:t>
            </a:r>
          </a:p>
          <a:p>
            <a:endParaRPr lang="es-CO" dirty="0"/>
          </a:p>
          <a:p>
            <a:r>
              <a:rPr lang="es-CO" dirty="0" smtClean="0"/>
              <a:t>La función asociada a este </a:t>
            </a:r>
            <a:r>
              <a:rPr lang="es-CO" dirty="0" err="1" smtClean="0"/>
              <a:t>metodo</a:t>
            </a:r>
            <a:r>
              <a:rPr lang="es-CO" dirty="0" smtClean="0"/>
              <a:t> recibirá el parámetro id para hacer el filtro respectivo en la base de datos y que el usuario luego de tener dicho filtro proceda con la modificación de los campos deseados para el id solicitado.</a:t>
            </a:r>
          </a:p>
          <a:p>
            <a:endParaRPr lang="es-CO" dirty="0"/>
          </a:p>
          <a:p>
            <a:endParaRPr lang="es-CO" dirty="0"/>
          </a:p>
          <a:p>
            <a:endParaRPr lang="es-CO" dirty="0"/>
          </a:p>
        </p:txBody>
      </p:sp>
      <p:pic>
        <p:nvPicPr>
          <p:cNvPr id="6" name="Imagen 5"/>
          <p:cNvPicPr>
            <a:picLocks noChangeAspect="1"/>
          </p:cNvPicPr>
          <p:nvPr/>
        </p:nvPicPr>
        <p:blipFill rotWithShape="1">
          <a:blip r:embed="rId2"/>
          <a:srcRect l="23328" t="28303" r="4386" b="53482"/>
          <a:stretch/>
        </p:blipFill>
        <p:spPr>
          <a:xfrm>
            <a:off x="518678" y="3702664"/>
            <a:ext cx="11433836" cy="1619794"/>
          </a:xfrm>
          <a:prstGeom prst="rect">
            <a:avLst/>
          </a:prstGeom>
        </p:spPr>
      </p:pic>
    </p:spTree>
    <p:extLst>
      <p:ext uri="{BB962C8B-B14F-4D97-AF65-F5344CB8AC3E}">
        <p14:creationId xmlns:p14="http://schemas.microsoft.com/office/powerpoint/2010/main" val="2224745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Editar un dato existente de la base de datos( creando el archivo editar.html .</a:t>
            </a:r>
            <a:endParaRPr lang="es-CO" dirty="0"/>
          </a:p>
        </p:txBody>
      </p:sp>
      <p:sp>
        <p:nvSpPr>
          <p:cNvPr id="3" name="CuadroTexto 2"/>
          <p:cNvSpPr txBox="1"/>
          <p:nvPr/>
        </p:nvSpPr>
        <p:spPr>
          <a:xfrm>
            <a:off x="287383" y="1507067"/>
            <a:ext cx="11665131" cy="1477328"/>
          </a:xfrm>
          <a:prstGeom prst="rect">
            <a:avLst/>
          </a:prstGeom>
          <a:noFill/>
        </p:spPr>
        <p:txBody>
          <a:bodyPr wrap="square" rtlCol="0">
            <a:spAutoFit/>
          </a:bodyPr>
          <a:lstStyle/>
          <a:p>
            <a:r>
              <a:rPr lang="es-CO" dirty="0" smtClean="0"/>
              <a:t>Al ser invocado el </a:t>
            </a:r>
            <a:r>
              <a:rPr lang="es-CO" dirty="0" err="1" smtClean="0"/>
              <a:t>metodo</a:t>
            </a:r>
            <a:r>
              <a:rPr lang="es-CO" dirty="0" smtClean="0"/>
              <a:t> /editar la función asociada debe arrastrar la visualización correspondiente generada en el archivo editar.html, la estructura es igual a la plantilla de agregar persona.</a:t>
            </a:r>
          </a:p>
          <a:p>
            <a:endParaRPr lang="es-CO" dirty="0"/>
          </a:p>
          <a:p>
            <a:endParaRPr lang="es-CO" dirty="0"/>
          </a:p>
          <a:p>
            <a:endParaRPr lang="es-CO" dirty="0"/>
          </a:p>
        </p:txBody>
      </p:sp>
      <p:pic>
        <p:nvPicPr>
          <p:cNvPr id="4" name="Imagen 3"/>
          <p:cNvPicPr>
            <a:picLocks noChangeAspect="1"/>
          </p:cNvPicPr>
          <p:nvPr/>
        </p:nvPicPr>
        <p:blipFill rotWithShape="1">
          <a:blip r:embed="rId2"/>
          <a:srcRect l="20416" t="7411" r="25369" b="32054"/>
          <a:stretch/>
        </p:blipFill>
        <p:spPr>
          <a:xfrm>
            <a:off x="1998617" y="2225669"/>
            <a:ext cx="7053943" cy="4428309"/>
          </a:xfrm>
          <a:prstGeom prst="rect">
            <a:avLst/>
          </a:prstGeom>
        </p:spPr>
      </p:pic>
    </p:spTree>
    <p:extLst>
      <p:ext uri="{BB962C8B-B14F-4D97-AF65-F5344CB8AC3E}">
        <p14:creationId xmlns:p14="http://schemas.microsoft.com/office/powerpoint/2010/main" val="627566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Editar un dato existente de la base de datos( creando el archivo editar.html .</a:t>
            </a:r>
            <a:endParaRPr lang="es-CO" dirty="0"/>
          </a:p>
        </p:txBody>
      </p:sp>
      <p:sp>
        <p:nvSpPr>
          <p:cNvPr id="3" name="CuadroTexto 2"/>
          <p:cNvSpPr txBox="1"/>
          <p:nvPr/>
        </p:nvSpPr>
        <p:spPr>
          <a:xfrm>
            <a:off x="287383" y="1507067"/>
            <a:ext cx="11665131" cy="2031325"/>
          </a:xfrm>
          <a:prstGeom prst="rect">
            <a:avLst/>
          </a:prstGeom>
          <a:noFill/>
        </p:spPr>
        <p:txBody>
          <a:bodyPr wrap="square" rtlCol="0">
            <a:spAutoFit/>
          </a:bodyPr>
          <a:lstStyle/>
          <a:p>
            <a:r>
              <a:rPr lang="es-CO" dirty="0" smtClean="0"/>
              <a:t>Se debe agregar un enlace en cada registro que permita realizar la edición de un registro de forma sencilla, para ello en el archivo index.html se agregara otra columna a la tabla que permita generar links que arrastren los datos a la interfaz editar.html (si se agrega un </a:t>
            </a:r>
            <a:r>
              <a:rPr lang="es-CO" dirty="0" err="1" smtClean="0"/>
              <a:t>td</a:t>
            </a:r>
            <a:r>
              <a:rPr lang="es-CO" dirty="0" smtClean="0"/>
              <a:t> (</a:t>
            </a:r>
            <a:r>
              <a:rPr lang="es-CO" dirty="0" err="1" smtClean="0"/>
              <a:t>table</a:t>
            </a:r>
            <a:r>
              <a:rPr lang="es-CO" dirty="0" smtClean="0"/>
              <a:t> data) se debe agregar también un </a:t>
            </a:r>
            <a:r>
              <a:rPr lang="es-CO" dirty="0" err="1" smtClean="0"/>
              <a:t>th</a:t>
            </a:r>
            <a:r>
              <a:rPr lang="es-CO" dirty="0" smtClean="0"/>
              <a:t> (</a:t>
            </a:r>
            <a:r>
              <a:rPr lang="es-CO" dirty="0" err="1" smtClean="0"/>
              <a:t>table</a:t>
            </a:r>
            <a:r>
              <a:rPr lang="es-CO" dirty="0" smtClean="0"/>
              <a:t> </a:t>
            </a:r>
            <a:r>
              <a:rPr lang="es-CO" dirty="0" err="1" smtClean="0"/>
              <a:t>header</a:t>
            </a:r>
            <a:r>
              <a:rPr lang="es-CO" dirty="0" smtClean="0"/>
              <a:t>).</a:t>
            </a:r>
          </a:p>
          <a:p>
            <a:endParaRPr lang="es-CO" dirty="0"/>
          </a:p>
          <a:p>
            <a:endParaRPr lang="es-CO" dirty="0"/>
          </a:p>
          <a:p>
            <a:endParaRPr lang="es-CO" dirty="0"/>
          </a:p>
        </p:txBody>
      </p:sp>
      <p:pic>
        <p:nvPicPr>
          <p:cNvPr id="5" name="Imagen 4"/>
          <p:cNvPicPr>
            <a:picLocks noChangeAspect="1"/>
          </p:cNvPicPr>
          <p:nvPr/>
        </p:nvPicPr>
        <p:blipFill rotWithShape="1">
          <a:blip r:embed="rId2"/>
          <a:srcRect l="25135" t="10983" r="-1739" b="30982"/>
          <a:stretch/>
        </p:blipFill>
        <p:spPr>
          <a:xfrm>
            <a:off x="1201782" y="2717090"/>
            <a:ext cx="9261567" cy="3944965"/>
          </a:xfrm>
          <a:prstGeom prst="rect">
            <a:avLst/>
          </a:prstGeom>
        </p:spPr>
      </p:pic>
    </p:spTree>
    <p:extLst>
      <p:ext uri="{BB962C8B-B14F-4D97-AF65-F5344CB8AC3E}">
        <p14:creationId xmlns:p14="http://schemas.microsoft.com/office/powerpoint/2010/main" val="3566501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Desarrollando el método editar .</a:t>
            </a:r>
            <a:endParaRPr lang="es-CO" dirty="0"/>
          </a:p>
        </p:txBody>
      </p:sp>
      <p:sp>
        <p:nvSpPr>
          <p:cNvPr id="3" name="CuadroTexto 2"/>
          <p:cNvSpPr txBox="1"/>
          <p:nvPr/>
        </p:nvSpPr>
        <p:spPr>
          <a:xfrm>
            <a:off x="287383" y="1023741"/>
            <a:ext cx="11665131" cy="1754326"/>
          </a:xfrm>
          <a:prstGeom prst="rect">
            <a:avLst/>
          </a:prstGeom>
          <a:noFill/>
        </p:spPr>
        <p:txBody>
          <a:bodyPr wrap="square" rtlCol="0">
            <a:spAutoFit/>
          </a:bodyPr>
          <a:lstStyle/>
          <a:p>
            <a:pPr algn="just"/>
            <a:r>
              <a:rPr lang="es-CO" dirty="0" smtClean="0"/>
              <a:t>Para darle funcionalidad al </a:t>
            </a:r>
            <a:r>
              <a:rPr lang="es-CO" dirty="0" err="1" smtClean="0"/>
              <a:t>metodo</a:t>
            </a:r>
            <a:r>
              <a:rPr lang="es-CO" dirty="0" smtClean="0"/>
              <a:t> editar primero se debe validar que la petición sea del tipo POST con lo cual se genera la actualización del registro, si es del tipo GET solo se traerá a pantalla la </a:t>
            </a:r>
            <a:r>
              <a:rPr lang="es-CO" dirty="0" err="1" smtClean="0"/>
              <a:t>informacion</a:t>
            </a:r>
            <a:r>
              <a:rPr lang="es-CO" dirty="0" smtClean="0"/>
              <a:t> referente al id especificado en la consulta.</a:t>
            </a:r>
          </a:p>
          <a:p>
            <a:pPr algn="just"/>
            <a:endParaRPr lang="es-CO" dirty="0"/>
          </a:p>
          <a:p>
            <a:pPr algn="just"/>
            <a:endParaRPr lang="es-CO" dirty="0"/>
          </a:p>
          <a:p>
            <a:pPr algn="just"/>
            <a:endParaRPr lang="es-CO" dirty="0"/>
          </a:p>
        </p:txBody>
      </p:sp>
      <p:sp>
        <p:nvSpPr>
          <p:cNvPr id="6" name="CuadroTexto 5"/>
          <p:cNvSpPr txBox="1"/>
          <p:nvPr/>
        </p:nvSpPr>
        <p:spPr>
          <a:xfrm>
            <a:off x="400595" y="5103674"/>
            <a:ext cx="11665131" cy="1754326"/>
          </a:xfrm>
          <a:prstGeom prst="rect">
            <a:avLst/>
          </a:prstGeom>
          <a:noFill/>
        </p:spPr>
        <p:txBody>
          <a:bodyPr wrap="square" rtlCol="0">
            <a:spAutoFit/>
          </a:bodyPr>
          <a:lstStyle/>
          <a:p>
            <a:pPr algn="just"/>
            <a:r>
              <a:rPr lang="es-CO" dirty="0" smtClean="0"/>
              <a:t>Para la edición NO se modificara el ID solo los campos que son comunes entre el formulario y el modelo (nombre, apellido, email), como se inicia una transacción con la base de datos NO se requiere para </a:t>
            </a:r>
            <a:r>
              <a:rPr lang="es-CO" dirty="0" err="1" smtClean="0"/>
              <a:t>acutalizar</a:t>
            </a:r>
            <a:r>
              <a:rPr lang="es-CO" dirty="0" smtClean="0"/>
              <a:t> los datos en la mismo usar el </a:t>
            </a:r>
            <a:r>
              <a:rPr lang="es-CO" dirty="0" err="1" smtClean="0"/>
              <a:t>metodo</a:t>
            </a:r>
            <a:r>
              <a:rPr lang="es-CO" dirty="0" smtClean="0"/>
              <a:t> </a:t>
            </a:r>
            <a:r>
              <a:rPr lang="es-CO" dirty="0" err="1" smtClean="0"/>
              <a:t>update</a:t>
            </a:r>
            <a:r>
              <a:rPr lang="es-CO" dirty="0" smtClean="0"/>
              <a:t> solo se usa el </a:t>
            </a:r>
            <a:r>
              <a:rPr lang="es-CO" dirty="0" err="1" smtClean="0"/>
              <a:t>metodo</a:t>
            </a:r>
            <a:r>
              <a:rPr lang="es-CO" dirty="0" smtClean="0"/>
              <a:t> </a:t>
            </a:r>
            <a:r>
              <a:rPr lang="es-CO" dirty="0" err="1" smtClean="0"/>
              <a:t>commit</a:t>
            </a:r>
            <a:r>
              <a:rPr lang="es-CO" dirty="0" smtClean="0"/>
              <a:t>().</a:t>
            </a:r>
          </a:p>
          <a:p>
            <a:pPr algn="just"/>
            <a:endParaRPr lang="es-CO" dirty="0"/>
          </a:p>
          <a:p>
            <a:pPr algn="just"/>
            <a:endParaRPr lang="es-CO" dirty="0"/>
          </a:p>
          <a:p>
            <a:pPr algn="just"/>
            <a:endParaRPr lang="es-CO" dirty="0"/>
          </a:p>
        </p:txBody>
      </p:sp>
      <p:pic>
        <p:nvPicPr>
          <p:cNvPr id="7" name="Imagen 6"/>
          <p:cNvPicPr>
            <a:picLocks noChangeAspect="1"/>
          </p:cNvPicPr>
          <p:nvPr/>
        </p:nvPicPr>
        <p:blipFill rotWithShape="1">
          <a:blip r:embed="rId2"/>
          <a:srcRect l="24432" t="25268" r="370" b="39375"/>
          <a:stretch/>
        </p:blipFill>
        <p:spPr>
          <a:xfrm>
            <a:off x="1227907" y="2090057"/>
            <a:ext cx="9784081" cy="2586446"/>
          </a:xfrm>
          <a:prstGeom prst="rect">
            <a:avLst/>
          </a:prstGeom>
        </p:spPr>
      </p:pic>
    </p:spTree>
    <p:extLst>
      <p:ext uri="{BB962C8B-B14F-4D97-AF65-F5344CB8AC3E}">
        <p14:creationId xmlns:p14="http://schemas.microsoft.com/office/powerpoint/2010/main" val="2207231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Desarrollando el método editar .</a:t>
            </a:r>
            <a:endParaRPr lang="es-CO" dirty="0"/>
          </a:p>
        </p:txBody>
      </p:sp>
      <p:pic>
        <p:nvPicPr>
          <p:cNvPr id="4" name="Imagen 3"/>
          <p:cNvPicPr>
            <a:picLocks noChangeAspect="1"/>
          </p:cNvPicPr>
          <p:nvPr/>
        </p:nvPicPr>
        <p:blipFill rotWithShape="1">
          <a:blip r:embed="rId2"/>
          <a:srcRect l="-64" t="5268" r="69543" b="57946"/>
          <a:stretch/>
        </p:blipFill>
        <p:spPr>
          <a:xfrm>
            <a:off x="87085" y="753533"/>
            <a:ext cx="3971108" cy="2690949"/>
          </a:xfrm>
          <a:prstGeom prst="rect">
            <a:avLst/>
          </a:prstGeom>
        </p:spPr>
      </p:pic>
      <p:pic>
        <p:nvPicPr>
          <p:cNvPr id="5" name="Imagen 4"/>
          <p:cNvPicPr>
            <a:picLocks noChangeAspect="1"/>
          </p:cNvPicPr>
          <p:nvPr/>
        </p:nvPicPr>
        <p:blipFill rotWithShape="1">
          <a:blip r:embed="rId3"/>
          <a:srcRect l="136" t="4910" r="70447" b="55804"/>
          <a:stretch/>
        </p:blipFill>
        <p:spPr>
          <a:xfrm>
            <a:off x="4186645" y="2390503"/>
            <a:ext cx="3827417" cy="2873829"/>
          </a:xfrm>
          <a:prstGeom prst="rect">
            <a:avLst/>
          </a:prstGeom>
        </p:spPr>
      </p:pic>
      <p:pic>
        <p:nvPicPr>
          <p:cNvPr id="8" name="Imagen 7"/>
          <p:cNvPicPr>
            <a:picLocks noChangeAspect="1"/>
          </p:cNvPicPr>
          <p:nvPr/>
        </p:nvPicPr>
        <p:blipFill rotWithShape="1">
          <a:blip r:embed="rId4"/>
          <a:srcRect l="136" t="4375" r="68740" b="58482"/>
          <a:stretch/>
        </p:blipFill>
        <p:spPr>
          <a:xfrm>
            <a:off x="8142514" y="4140926"/>
            <a:ext cx="4049486" cy="2717074"/>
          </a:xfrm>
          <a:prstGeom prst="rect">
            <a:avLst/>
          </a:prstGeom>
        </p:spPr>
      </p:pic>
    </p:spTree>
    <p:extLst>
      <p:ext uri="{BB962C8B-B14F-4D97-AF65-F5344CB8AC3E}">
        <p14:creationId xmlns:p14="http://schemas.microsoft.com/office/powerpoint/2010/main" val="208455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9790" y="115146"/>
            <a:ext cx="8534400" cy="1507067"/>
          </a:xfrm>
        </p:spPr>
        <p:txBody>
          <a:bodyPr>
            <a:normAutofit/>
          </a:bodyPr>
          <a:lstStyle/>
          <a:p>
            <a:r>
              <a:rPr lang="es-CO" dirty="0" smtClean="0"/>
              <a:t>Iniciando desarrollo sistema SAP en </a:t>
            </a:r>
            <a:r>
              <a:rPr lang="es-CO" dirty="0" err="1" smtClean="0"/>
              <a:t>flask</a:t>
            </a:r>
            <a:endParaRPr lang="es-CO" dirty="0"/>
          </a:p>
        </p:txBody>
      </p:sp>
      <p:sp>
        <p:nvSpPr>
          <p:cNvPr id="3" name="Marcador de contenido 2"/>
          <p:cNvSpPr>
            <a:spLocks noGrp="1"/>
          </p:cNvSpPr>
          <p:nvPr>
            <p:ph idx="1"/>
          </p:nvPr>
        </p:nvSpPr>
        <p:spPr>
          <a:xfrm>
            <a:off x="486387" y="868679"/>
            <a:ext cx="10001206" cy="3383280"/>
          </a:xfrm>
        </p:spPr>
        <p:txBody>
          <a:bodyPr>
            <a:normAutofit/>
          </a:bodyPr>
          <a:lstStyle/>
          <a:p>
            <a:r>
              <a:rPr lang="es-CO" dirty="0" smtClean="0"/>
              <a:t>Cree una base de datos nueva en </a:t>
            </a:r>
            <a:r>
              <a:rPr lang="es-CO" dirty="0" err="1" smtClean="0"/>
              <a:t>postgres</a:t>
            </a:r>
            <a:r>
              <a:rPr lang="es-CO" dirty="0" smtClean="0"/>
              <a:t> y en el proyecto </a:t>
            </a:r>
            <a:r>
              <a:rPr lang="es-CO" dirty="0" err="1" smtClean="0"/>
              <a:t>sap_flask</a:t>
            </a:r>
            <a:r>
              <a:rPr lang="es-CO" dirty="0" smtClean="0"/>
              <a:t> en </a:t>
            </a:r>
            <a:r>
              <a:rPr lang="es-CO" dirty="0" err="1" smtClean="0"/>
              <a:t>pycharm</a:t>
            </a:r>
            <a:r>
              <a:rPr lang="es-CO" dirty="0" smtClean="0"/>
              <a:t> cree un archivo app.py, recordando que para aplicaciones </a:t>
            </a:r>
            <a:r>
              <a:rPr lang="es-CO" dirty="0" err="1" smtClean="0"/>
              <a:t>flask</a:t>
            </a:r>
            <a:r>
              <a:rPr lang="es-CO" dirty="0" smtClean="0"/>
              <a:t> en el momento de iniciar la ejecución el archivo con este nombre será el primero que se busque.</a:t>
            </a:r>
          </a:p>
        </p:txBody>
      </p:sp>
      <p:pic>
        <p:nvPicPr>
          <p:cNvPr id="9" name="Imagen 8"/>
          <p:cNvPicPr>
            <a:picLocks noChangeAspect="1"/>
          </p:cNvPicPr>
          <p:nvPr/>
        </p:nvPicPr>
        <p:blipFill rotWithShape="1">
          <a:blip r:embed="rId2"/>
          <a:srcRect l="17705" t="7589" r="270" b="12233"/>
          <a:stretch/>
        </p:blipFill>
        <p:spPr>
          <a:xfrm>
            <a:off x="1219790" y="1859129"/>
            <a:ext cx="8707982" cy="4785660"/>
          </a:xfrm>
          <a:prstGeom prst="rect">
            <a:avLst/>
          </a:prstGeom>
        </p:spPr>
      </p:pic>
    </p:spTree>
    <p:extLst>
      <p:ext uri="{BB962C8B-B14F-4D97-AF65-F5344CB8AC3E}">
        <p14:creationId xmlns:p14="http://schemas.microsoft.com/office/powerpoint/2010/main" val="3655247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Desarrollando </a:t>
            </a:r>
            <a:r>
              <a:rPr lang="es-CO" dirty="0" smtClean="0"/>
              <a:t>método para eliminar un registro de la base de datos </a:t>
            </a:r>
            <a:r>
              <a:rPr lang="es-CO" dirty="0" smtClean="0"/>
              <a:t>.</a:t>
            </a:r>
            <a:endParaRPr lang="es-CO" dirty="0"/>
          </a:p>
        </p:txBody>
      </p:sp>
      <p:sp>
        <p:nvSpPr>
          <p:cNvPr id="6" name="CuadroTexto 5"/>
          <p:cNvSpPr txBox="1"/>
          <p:nvPr/>
        </p:nvSpPr>
        <p:spPr>
          <a:xfrm>
            <a:off x="111034" y="1507067"/>
            <a:ext cx="11665131" cy="2308324"/>
          </a:xfrm>
          <a:prstGeom prst="rect">
            <a:avLst/>
          </a:prstGeom>
          <a:noFill/>
        </p:spPr>
        <p:txBody>
          <a:bodyPr wrap="square" rtlCol="0">
            <a:spAutoFit/>
          </a:bodyPr>
          <a:lstStyle/>
          <a:p>
            <a:pPr algn="just"/>
            <a:r>
              <a:rPr lang="es-CO" dirty="0" smtClean="0"/>
              <a:t>Lo primero que se va a realizar es adicionar en el archivo index.html una nueva columna que permita eliminar los registros (</a:t>
            </a:r>
            <a:r>
              <a:rPr lang="es-CO" dirty="0" err="1" smtClean="0"/>
              <a:t>th</a:t>
            </a:r>
            <a:r>
              <a:rPr lang="es-CO" dirty="0" smtClean="0"/>
              <a:t> y </a:t>
            </a:r>
            <a:r>
              <a:rPr lang="es-CO" dirty="0" err="1" smtClean="0"/>
              <a:t>td</a:t>
            </a:r>
            <a:r>
              <a:rPr lang="es-CO" dirty="0" smtClean="0"/>
              <a:t>), posterior a ello en el archivo app.py se debe adicionar el método para eliminar registro en el cual se recibe el parámetro id , se realiza la petición a la base para determinar si el id indicado hace parte de la base, una vez hecho esto se usa el método </a:t>
            </a:r>
            <a:r>
              <a:rPr lang="es-CO" dirty="0" err="1" smtClean="0"/>
              <a:t>delete</a:t>
            </a:r>
            <a:r>
              <a:rPr lang="es-CO" dirty="0" smtClean="0"/>
              <a:t> y se le pasa la información del registro a eliminar, finalmente se hace un </a:t>
            </a:r>
            <a:r>
              <a:rPr lang="es-CO" dirty="0" err="1" smtClean="0"/>
              <a:t>commit</a:t>
            </a:r>
            <a:r>
              <a:rPr lang="es-CO" dirty="0" smtClean="0"/>
              <a:t> para actualizar la información en la base de datos respectiva.</a:t>
            </a:r>
            <a:endParaRPr lang="es-CO" dirty="0" smtClean="0"/>
          </a:p>
          <a:p>
            <a:pPr algn="just"/>
            <a:endParaRPr lang="es-CO" dirty="0"/>
          </a:p>
          <a:p>
            <a:pPr algn="just"/>
            <a:endParaRPr lang="es-CO" dirty="0"/>
          </a:p>
          <a:p>
            <a:pPr algn="just"/>
            <a:endParaRPr lang="es-CO" dirty="0"/>
          </a:p>
        </p:txBody>
      </p:sp>
      <p:pic>
        <p:nvPicPr>
          <p:cNvPr id="7" name="Imagen 6"/>
          <p:cNvPicPr>
            <a:picLocks noChangeAspect="1"/>
          </p:cNvPicPr>
          <p:nvPr/>
        </p:nvPicPr>
        <p:blipFill rotWithShape="1">
          <a:blip r:embed="rId2"/>
          <a:srcRect l="24230" t="32946" r="23663" b="49375"/>
          <a:stretch/>
        </p:blipFill>
        <p:spPr>
          <a:xfrm>
            <a:off x="2076994" y="3474720"/>
            <a:ext cx="6779624" cy="1293224"/>
          </a:xfrm>
          <a:prstGeom prst="rect">
            <a:avLst/>
          </a:prstGeom>
        </p:spPr>
      </p:pic>
      <p:pic>
        <p:nvPicPr>
          <p:cNvPr id="9" name="Imagen 8"/>
          <p:cNvPicPr>
            <a:picLocks noChangeAspect="1"/>
          </p:cNvPicPr>
          <p:nvPr/>
        </p:nvPicPr>
        <p:blipFill rotWithShape="1">
          <a:blip r:embed="rId3"/>
          <a:srcRect l="24934" t="27053" r="5691" b="53840"/>
          <a:stretch/>
        </p:blipFill>
        <p:spPr>
          <a:xfrm>
            <a:off x="836022" y="5084180"/>
            <a:ext cx="9026435" cy="1397727"/>
          </a:xfrm>
          <a:prstGeom prst="rect">
            <a:avLst/>
          </a:prstGeom>
        </p:spPr>
      </p:pic>
    </p:spTree>
    <p:extLst>
      <p:ext uri="{BB962C8B-B14F-4D97-AF65-F5344CB8AC3E}">
        <p14:creationId xmlns:p14="http://schemas.microsoft.com/office/powerpoint/2010/main" val="4179083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83" y="0"/>
            <a:ext cx="11312435" cy="1507067"/>
          </a:xfrm>
        </p:spPr>
        <p:txBody>
          <a:bodyPr>
            <a:normAutofit/>
          </a:bodyPr>
          <a:lstStyle/>
          <a:p>
            <a:pPr algn="ctr"/>
            <a:r>
              <a:rPr lang="es-CO" dirty="0" smtClean="0"/>
              <a:t>Desarrollando </a:t>
            </a:r>
            <a:r>
              <a:rPr lang="es-CO" dirty="0" smtClean="0"/>
              <a:t>método para eliminar un registro de la base de datos </a:t>
            </a:r>
            <a:r>
              <a:rPr lang="es-CO" dirty="0" smtClean="0"/>
              <a:t>.</a:t>
            </a:r>
            <a:endParaRPr lang="es-CO" dirty="0"/>
          </a:p>
        </p:txBody>
      </p:sp>
      <p:pic>
        <p:nvPicPr>
          <p:cNvPr id="3" name="Imagen 2"/>
          <p:cNvPicPr>
            <a:picLocks noChangeAspect="1"/>
          </p:cNvPicPr>
          <p:nvPr/>
        </p:nvPicPr>
        <p:blipFill rotWithShape="1">
          <a:blip r:embed="rId2"/>
          <a:srcRect l="136" t="4733" r="66231" b="61339"/>
          <a:stretch/>
        </p:blipFill>
        <p:spPr>
          <a:xfrm>
            <a:off x="457198" y="1371600"/>
            <a:ext cx="4376057" cy="2481943"/>
          </a:xfrm>
          <a:prstGeom prst="rect">
            <a:avLst/>
          </a:prstGeom>
        </p:spPr>
      </p:pic>
      <p:pic>
        <p:nvPicPr>
          <p:cNvPr id="4" name="Imagen 3"/>
          <p:cNvPicPr>
            <a:picLocks noChangeAspect="1"/>
          </p:cNvPicPr>
          <p:nvPr/>
        </p:nvPicPr>
        <p:blipFill rotWithShape="1">
          <a:blip r:embed="rId3"/>
          <a:srcRect l="236" t="4375" r="67636" b="65268"/>
          <a:stretch/>
        </p:blipFill>
        <p:spPr>
          <a:xfrm>
            <a:off x="5486400" y="3897570"/>
            <a:ext cx="4180114" cy="2220685"/>
          </a:xfrm>
          <a:prstGeom prst="rect">
            <a:avLst/>
          </a:prstGeom>
        </p:spPr>
      </p:pic>
    </p:spTree>
    <p:extLst>
      <p:ext uri="{BB962C8B-B14F-4D97-AF65-F5344CB8AC3E}">
        <p14:creationId xmlns:p14="http://schemas.microsoft.com/office/powerpoint/2010/main" val="35759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8978" y="493969"/>
            <a:ext cx="8534400" cy="1507067"/>
          </a:xfrm>
        </p:spPr>
        <p:txBody>
          <a:bodyPr>
            <a:normAutofit/>
          </a:bodyPr>
          <a:lstStyle/>
          <a:p>
            <a:r>
              <a:rPr lang="es-CO" dirty="0" smtClean="0"/>
              <a:t>Iniciando desarrollo sistema SAP en </a:t>
            </a:r>
            <a:r>
              <a:rPr lang="es-CO" dirty="0" err="1" smtClean="0"/>
              <a:t>flask</a:t>
            </a:r>
            <a:endParaRPr lang="es-CO" dirty="0"/>
          </a:p>
        </p:txBody>
      </p:sp>
      <p:pic>
        <p:nvPicPr>
          <p:cNvPr id="6" name="Imagen 5"/>
          <p:cNvPicPr>
            <a:picLocks noChangeAspect="1"/>
          </p:cNvPicPr>
          <p:nvPr/>
        </p:nvPicPr>
        <p:blipFill rotWithShape="1">
          <a:blip r:embed="rId2"/>
          <a:srcRect l="13087" t="7232" r="29586" b="27946"/>
          <a:stretch/>
        </p:blipFill>
        <p:spPr>
          <a:xfrm>
            <a:off x="1946366" y="1606731"/>
            <a:ext cx="7458891" cy="4741818"/>
          </a:xfrm>
          <a:prstGeom prst="rect">
            <a:avLst/>
          </a:prstGeom>
        </p:spPr>
      </p:pic>
    </p:spTree>
    <p:extLst>
      <p:ext uri="{BB962C8B-B14F-4D97-AF65-F5344CB8AC3E}">
        <p14:creationId xmlns:p14="http://schemas.microsoft.com/office/powerpoint/2010/main" val="3847368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7015"/>
            <a:ext cx="9466806" cy="1507067"/>
          </a:xfrm>
        </p:spPr>
        <p:txBody>
          <a:bodyPr>
            <a:normAutofit/>
          </a:bodyPr>
          <a:lstStyle/>
          <a:p>
            <a:r>
              <a:rPr lang="es-CO" dirty="0" smtClean="0"/>
              <a:t>Ejecutando el proceso de migración en </a:t>
            </a:r>
            <a:r>
              <a:rPr lang="es-CO" dirty="0" err="1" smtClean="0"/>
              <a:t>flask</a:t>
            </a:r>
            <a:r>
              <a:rPr lang="es-CO" dirty="0" smtClean="0"/>
              <a:t>.</a:t>
            </a:r>
            <a:endParaRPr lang="es-CO" dirty="0"/>
          </a:p>
        </p:txBody>
      </p:sp>
      <p:sp>
        <p:nvSpPr>
          <p:cNvPr id="4" name="Marcador de contenido 2"/>
          <p:cNvSpPr>
            <a:spLocks noGrp="1"/>
          </p:cNvSpPr>
          <p:nvPr>
            <p:ph idx="1"/>
          </p:nvPr>
        </p:nvSpPr>
        <p:spPr>
          <a:xfrm>
            <a:off x="-77022" y="842555"/>
            <a:ext cx="10383616" cy="3383280"/>
          </a:xfrm>
        </p:spPr>
        <p:txBody>
          <a:bodyPr>
            <a:normAutofit/>
          </a:bodyPr>
          <a:lstStyle/>
          <a:p>
            <a:r>
              <a:rPr lang="es-CO" dirty="0" smtClean="0"/>
              <a:t>Para este proceso se debe escribir en la terminal </a:t>
            </a:r>
            <a:r>
              <a:rPr lang="es-CO" b="1" dirty="0" err="1" smtClean="0">
                <a:solidFill>
                  <a:srgbClr val="92D050"/>
                </a:solidFill>
              </a:rPr>
              <a:t>flask</a:t>
            </a:r>
            <a:r>
              <a:rPr lang="es-CO" b="1" dirty="0" smtClean="0">
                <a:solidFill>
                  <a:srgbClr val="92D050"/>
                </a:solidFill>
              </a:rPr>
              <a:t> </a:t>
            </a:r>
            <a:r>
              <a:rPr lang="es-CO" b="1" dirty="0" err="1" smtClean="0">
                <a:solidFill>
                  <a:srgbClr val="92D050"/>
                </a:solidFill>
              </a:rPr>
              <a:t>db</a:t>
            </a:r>
            <a:r>
              <a:rPr lang="es-CO" b="1" dirty="0" smtClean="0">
                <a:solidFill>
                  <a:srgbClr val="92D050"/>
                </a:solidFill>
              </a:rPr>
              <a:t> </a:t>
            </a:r>
            <a:r>
              <a:rPr lang="es-CO" b="1" dirty="0" err="1" smtClean="0">
                <a:solidFill>
                  <a:srgbClr val="92D050"/>
                </a:solidFill>
              </a:rPr>
              <a:t>init</a:t>
            </a:r>
            <a:r>
              <a:rPr lang="es-CO" b="1" dirty="0" smtClean="0">
                <a:solidFill>
                  <a:srgbClr val="92D050"/>
                </a:solidFill>
              </a:rPr>
              <a:t>, </a:t>
            </a:r>
            <a:r>
              <a:rPr lang="es-CO" dirty="0" smtClean="0">
                <a:solidFill>
                  <a:schemeClr val="tx1"/>
                </a:solidFill>
              </a:rPr>
              <a:t>se crea la carpeta </a:t>
            </a:r>
            <a:r>
              <a:rPr lang="es-CO" dirty="0" err="1" smtClean="0">
                <a:solidFill>
                  <a:schemeClr val="tx1"/>
                </a:solidFill>
              </a:rPr>
              <a:t>migrations</a:t>
            </a:r>
            <a:endParaRPr lang="es-CO" b="1" dirty="0" smtClean="0">
              <a:solidFill>
                <a:srgbClr val="92D050"/>
              </a:solidFill>
            </a:endParaRPr>
          </a:p>
        </p:txBody>
      </p:sp>
      <p:pic>
        <p:nvPicPr>
          <p:cNvPr id="3" name="Imagen 2"/>
          <p:cNvPicPr>
            <a:picLocks noChangeAspect="1"/>
          </p:cNvPicPr>
          <p:nvPr/>
        </p:nvPicPr>
        <p:blipFill rotWithShape="1">
          <a:blip r:embed="rId2"/>
          <a:srcRect l="739" t="12589" r="20952" b="12054"/>
          <a:stretch/>
        </p:blipFill>
        <p:spPr>
          <a:xfrm>
            <a:off x="291854" y="1514082"/>
            <a:ext cx="9174952" cy="4963885"/>
          </a:xfrm>
          <a:prstGeom prst="rect">
            <a:avLst/>
          </a:prstGeom>
        </p:spPr>
      </p:pic>
    </p:spTree>
    <p:extLst>
      <p:ext uri="{BB962C8B-B14F-4D97-AF65-F5344CB8AC3E}">
        <p14:creationId xmlns:p14="http://schemas.microsoft.com/office/powerpoint/2010/main" val="3963221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7015"/>
            <a:ext cx="9466806" cy="1507067"/>
          </a:xfrm>
        </p:spPr>
        <p:txBody>
          <a:bodyPr>
            <a:normAutofit/>
          </a:bodyPr>
          <a:lstStyle/>
          <a:p>
            <a:r>
              <a:rPr lang="es-CO" dirty="0" smtClean="0"/>
              <a:t>Ejecutando el proceso de migración en </a:t>
            </a:r>
            <a:r>
              <a:rPr lang="es-CO" dirty="0" err="1" smtClean="0"/>
              <a:t>flask</a:t>
            </a:r>
            <a:r>
              <a:rPr lang="es-CO" dirty="0" smtClean="0"/>
              <a:t>.</a:t>
            </a:r>
            <a:endParaRPr lang="es-CO" dirty="0"/>
          </a:p>
        </p:txBody>
      </p:sp>
      <p:sp>
        <p:nvSpPr>
          <p:cNvPr id="4" name="Marcador de contenido 2"/>
          <p:cNvSpPr>
            <a:spLocks noGrp="1"/>
          </p:cNvSpPr>
          <p:nvPr>
            <p:ph idx="1"/>
          </p:nvPr>
        </p:nvSpPr>
        <p:spPr>
          <a:xfrm>
            <a:off x="-77022" y="842555"/>
            <a:ext cx="10383616" cy="3383280"/>
          </a:xfrm>
        </p:spPr>
        <p:txBody>
          <a:bodyPr>
            <a:normAutofit/>
          </a:bodyPr>
          <a:lstStyle/>
          <a:p>
            <a:r>
              <a:rPr lang="es-CO" dirty="0" smtClean="0"/>
              <a:t>Luego de creada la carpeta </a:t>
            </a:r>
            <a:r>
              <a:rPr lang="es-CO" dirty="0" err="1" smtClean="0"/>
              <a:t>migrations</a:t>
            </a:r>
            <a:r>
              <a:rPr lang="es-CO" dirty="0" smtClean="0"/>
              <a:t> ahora se debe ejecutar </a:t>
            </a:r>
            <a:r>
              <a:rPr lang="es-CO" b="1" dirty="0" err="1" smtClean="0">
                <a:solidFill>
                  <a:srgbClr val="92D050"/>
                </a:solidFill>
              </a:rPr>
              <a:t>flask</a:t>
            </a:r>
            <a:r>
              <a:rPr lang="es-CO" b="1" dirty="0" smtClean="0">
                <a:solidFill>
                  <a:srgbClr val="92D050"/>
                </a:solidFill>
              </a:rPr>
              <a:t> </a:t>
            </a:r>
            <a:r>
              <a:rPr lang="es-CO" b="1" dirty="0" err="1" smtClean="0">
                <a:solidFill>
                  <a:srgbClr val="92D050"/>
                </a:solidFill>
              </a:rPr>
              <a:t>db</a:t>
            </a:r>
            <a:r>
              <a:rPr lang="es-CO" b="1" dirty="0" smtClean="0">
                <a:solidFill>
                  <a:srgbClr val="92D050"/>
                </a:solidFill>
              </a:rPr>
              <a:t> </a:t>
            </a:r>
            <a:r>
              <a:rPr lang="es-CO" b="1" dirty="0" err="1" smtClean="0">
                <a:solidFill>
                  <a:srgbClr val="92D050"/>
                </a:solidFill>
              </a:rPr>
              <a:t>migrate</a:t>
            </a:r>
            <a:endParaRPr lang="es-CO" b="1" dirty="0" smtClean="0">
              <a:solidFill>
                <a:srgbClr val="92D050"/>
              </a:solidFill>
            </a:endParaRPr>
          </a:p>
        </p:txBody>
      </p:sp>
      <p:pic>
        <p:nvPicPr>
          <p:cNvPr id="3" name="Imagen 2"/>
          <p:cNvPicPr>
            <a:picLocks noChangeAspect="1"/>
          </p:cNvPicPr>
          <p:nvPr/>
        </p:nvPicPr>
        <p:blipFill rotWithShape="1">
          <a:blip r:embed="rId2"/>
          <a:srcRect l="-466" t="3661" r="1073" b="12054"/>
          <a:stretch/>
        </p:blipFill>
        <p:spPr>
          <a:xfrm>
            <a:off x="352697" y="1183759"/>
            <a:ext cx="10750731" cy="5125601"/>
          </a:xfrm>
          <a:prstGeom prst="rect">
            <a:avLst/>
          </a:prstGeom>
        </p:spPr>
      </p:pic>
      <p:sp>
        <p:nvSpPr>
          <p:cNvPr id="5" name="CuadroTexto 4"/>
          <p:cNvSpPr txBox="1"/>
          <p:nvPr/>
        </p:nvSpPr>
        <p:spPr>
          <a:xfrm>
            <a:off x="522513" y="6309360"/>
            <a:ext cx="11495315" cy="646331"/>
          </a:xfrm>
          <a:prstGeom prst="rect">
            <a:avLst/>
          </a:prstGeom>
          <a:noFill/>
        </p:spPr>
        <p:txBody>
          <a:bodyPr wrap="square" rtlCol="0">
            <a:spAutoFit/>
          </a:bodyPr>
          <a:lstStyle/>
          <a:p>
            <a:r>
              <a:rPr lang="es-CO" dirty="0" smtClean="0"/>
              <a:t>Nota: el </a:t>
            </a:r>
            <a:r>
              <a:rPr lang="es-CO" dirty="0" err="1" smtClean="0"/>
              <a:t>password</a:t>
            </a:r>
            <a:r>
              <a:rPr lang="es-CO" dirty="0" smtClean="0"/>
              <a:t> NO debería iniciar con el carácter @ pues el comando de </a:t>
            </a:r>
            <a:r>
              <a:rPr lang="es-CO" dirty="0" err="1" smtClean="0"/>
              <a:t>migrate</a:t>
            </a:r>
            <a:r>
              <a:rPr lang="es-CO" dirty="0" smtClean="0"/>
              <a:t> generara un error; para cambiar el </a:t>
            </a:r>
            <a:r>
              <a:rPr lang="es-CO" dirty="0" err="1" smtClean="0"/>
              <a:t>password</a:t>
            </a:r>
            <a:r>
              <a:rPr lang="es-CO" dirty="0"/>
              <a:t> https://qsartoolbox.org/content/documents/ResettingPostgreSQLPassword.pdf</a:t>
            </a:r>
          </a:p>
        </p:txBody>
      </p:sp>
      <p:sp>
        <p:nvSpPr>
          <p:cNvPr id="6" name="Rectángulo 5"/>
          <p:cNvSpPr/>
          <p:nvPr/>
        </p:nvSpPr>
        <p:spPr>
          <a:xfrm>
            <a:off x="2899954" y="5577840"/>
            <a:ext cx="2050869" cy="2090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418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7015"/>
            <a:ext cx="9466806" cy="1507067"/>
          </a:xfrm>
        </p:spPr>
        <p:txBody>
          <a:bodyPr>
            <a:normAutofit/>
          </a:bodyPr>
          <a:lstStyle/>
          <a:p>
            <a:r>
              <a:rPr lang="es-CO" dirty="0" smtClean="0"/>
              <a:t>Ejecutando el proceso de migración en </a:t>
            </a:r>
            <a:r>
              <a:rPr lang="es-CO" dirty="0" err="1" smtClean="0"/>
              <a:t>flask</a:t>
            </a:r>
            <a:r>
              <a:rPr lang="es-CO" dirty="0" smtClean="0"/>
              <a:t>.</a:t>
            </a:r>
            <a:endParaRPr lang="es-CO" dirty="0"/>
          </a:p>
        </p:txBody>
      </p:sp>
      <p:sp>
        <p:nvSpPr>
          <p:cNvPr id="4" name="Marcador de contenido 2"/>
          <p:cNvSpPr>
            <a:spLocks noGrp="1"/>
          </p:cNvSpPr>
          <p:nvPr>
            <p:ph idx="1"/>
          </p:nvPr>
        </p:nvSpPr>
        <p:spPr>
          <a:xfrm>
            <a:off x="-77022" y="842555"/>
            <a:ext cx="10383616" cy="3383280"/>
          </a:xfrm>
        </p:spPr>
        <p:txBody>
          <a:bodyPr>
            <a:normAutofit/>
          </a:bodyPr>
          <a:lstStyle/>
          <a:p>
            <a:r>
              <a:rPr lang="es-CO" b="1" dirty="0" err="1" smtClean="0">
                <a:solidFill>
                  <a:srgbClr val="92D050"/>
                </a:solidFill>
              </a:rPr>
              <a:t>flask</a:t>
            </a:r>
            <a:r>
              <a:rPr lang="es-CO" b="1" dirty="0" smtClean="0">
                <a:solidFill>
                  <a:srgbClr val="92D050"/>
                </a:solidFill>
              </a:rPr>
              <a:t> </a:t>
            </a:r>
            <a:r>
              <a:rPr lang="es-CO" b="1" dirty="0" err="1" smtClean="0">
                <a:solidFill>
                  <a:srgbClr val="92D050"/>
                </a:solidFill>
              </a:rPr>
              <a:t>db</a:t>
            </a:r>
            <a:r>
              <a:rPr lang="es-CO" b="1" dirty="0" smtClean="0">
                <a:solidFill>
                  <a:srgbClr val="92D050"/>
                </a:solidFill>
              </a:rPr>
              <a:t> </a:t>
            </a:r>
            <a:r>
              <a:rPr lang="es-CO" b="1" dirty="0" err="1" smtClean="0">
                <a:solidFill>
                  <a:srgbClr val="92D050"/>
                </a:solidFill>
              </a:rPr>
              <a:t>migrate</a:t>
            </a:r>
            <a:r>
              <a:rPr lang="es-CO" b="1" dirty="0" smtClean="0">
                <a:solidFill>
                  <a:srgbClr val="92D050"/>
                </a:solidFill>
              </a:rPr>
              <a:t>-&gt; </a:t>
            </a:r>
            <a:r>
              <a:rPr lang="es-CO" dirty="0" smtClean="0">
                <a:solidFill>
                  <a:schemeClr val="tx1"/>
                </a:solidFill>
              </a:rPr>
              <a:t>crea el archivo de representación del mapeo de la clase de modelo hacia la creación de la tabla de base de datos es decir el SQL que se va a ejecutar.</a:t>
            </a:r>
          </a:p>
          <a:p>
            <a:r>
              <a:rPr lang="es-CO" dirty="0" smtClean="0">
                <a:solidFill>
                  <a:schemeClr val="tx1"/>
                </a:solidFill>
              </a:rPr>
              <a:t>Para que se guarden los cambios en la base de datos se usa el comando </a:t>
            </a:r>
            <a:r>
              <a:rPr lang="es-CO" b="1" dirty="0" err="1" smtClean="0">
                <a:solidFill>
                  <a:schemeClr val="accent1">
                    <a:lumMod val="75000"/>
                  </a:schemeClr>
                </a:solidFill>
              </a:rPr>
              <a:t>flask</a:t>
            </a:r>
            <a:r>
              <a:rPr lang="es-CO" b="1" dirty="0" smtClean="0">
                <a:solidFill>
                  <a:schemeClr val="accent1">
                    <a:lumMod val="75000"/>
                  </a:schemeClr>
                </a:solidFill>
              </a:rPr>
              <a:t> </a:t>
            </a:r>
            <a:r>
              <a:rPr lang="es-CO" b="1" dirty="0" err="1" smtClean="0">
                <a:solidFill>
                  <a:schemeClr val="accent1">
                    <a:lumMod val="75000"/>
                  </a:schemeClr>
                </a:solidFill>
              </a:rPr>
              <a:t>db</a:t>
            </a:r>
            <a:r>
              <a:rPr lang="es-CO" b="1" dirty="0" smtClean="0">
                <a:solidFill>
                  <a:schemeClr val="accent1">
                    <a:lumMod val="75000"/>
                  </a:schemeClr>
                </a:solidFill>
              </a:rPr>
              <a:t> </a:t>
            </a:r>
            <a:r>
              <a:rPr lang="es-CO" b="1" dirty="0" err="1" smtClean="0">
                <a:solidFill>
                  <a:schemeClr val="accent1">
                    <a:lumMod val="75000"/>
                  </a:schemeClr>
                </a:solidFill>
              </a:rPr>
              <a:t>upgrade</a:t>
            </a:r>
            <a:endParaRPr lang="es-CO" b="1" dirty="0">
              <a:solidFill>
                <a:schemeClr val="accent1">
                  <a:lumMod val="75000"/>
                </a:schemeClr>
              </a:solidFill>
            </a:endParaRPr>
          </a:p>
        </p:txBody>
      </p:sp>
      <p:pic>
        <p:nvPicPr>
          <p:cNvPr id="6" name="Imagen 5"/>
          <p:cNvPicPr>
            <a:picLocks noChangeAspect="1"/>
          </p:cNvPicPr>
          <p:nvPr/>
        </p:nvPicPr>
        <p:blipFill rotWithShape="1">
          <a:blip r:embed="rId2"/>
          <a:srcRect l="51339" t="56518" r="771" b="17589"/>
          <a:stretch/>
        </p:blipFill>
        <p:spPr>
          <a:xfrm>
            <a:off x="744583" y="2889553"/>
            <a:ext cx="6230983" cy="1894115"/>
          </a:xfrm>
          <a:prstGeom prst="rect">
            <a:avLst/>
          </a:prstGeom>
        </p:spPr>
      </p:pic>
      <p:pic>
        <p:nvPicPr>
          <p:cNvPr id="7" name="Imagen 6"/>
          <p:cNvPicPr>
            <a:picLocks noChangeAspect="1"/>
          </p:cNvPicPr>
          <p:nvPr/>
        </p:nvPicPr>
        <p:blipFill rotWithShape="1">
          <a:blip r:embed="rId3"/>
          <a:srcRect l="50536" t="7411" r="27477" b="26339"/>
          <a:stretch/>
        </p:blipFill>
        <p:spPr>
          <a:xfrm>
            <a:off x="7680960" y="1916369"/>
            <a:ext cx="2860765" cy="4846320"/>
          </a:xfrm>
          <a:prstGeom prst="rect">
            <a:avLst/>
          </a:prstGeom>
        </p:spPr>
      </p:pic>
    </p:spTree>
    <p:extLst>
      <p:ext uri="{BB962C8B-B14F-4D97-AF65-F5344CB8AC3E}">
        <p14:creationId xmlns:p14="http://schemas.microsoft.com/office/powerpoint/2010/main" val="4147025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7015"/>
            <a:ext cx="9466806" cy="1507067"/>
          </a:xfrm>
        </p:spPr>
        <p:txBody>
          <a:bodyPr>
            <a:normAutofit/>
          </a:bodyPr>
          <a:lstStyle/>
          <a:p>
            <a:r>
              <a:rPr lang="es-CO" dirty="0" smtClean="0"/>
              <a:t>Ejecutando el proceso de migración en </a:t>
            </a:r>
            <a:r>
              <a:rPr lang="es-CO" dirty="0" err="1" smtClean="0"/>
              <a:t>flask</a:t>
            </a:r>
            <a:r>
              <a:rPr lang="es-CO" dirty="0" smtClean="0"/>
              <a:t>.</a:t>
            </a:r>
            <a:endParaRPr lang="es-CO" dirty="0"/>
          </a:p>
        </p:txBody>
      </p:sp>
      <p:sp>
        <p:nvSpPr>
          <p:cNvPr id="4" name="Marcador de contenido 2"/>
          <p:cNvSpPr>
            <a:spLocks noGrp="1"/>
          </p:cNvSpPr>
          <p:nvPr>
            <p:ph idx="1"/>
          </p:nvPr>
        </p:nvSpPr>
        <p:spPr>
          <a:xfrm>
            <a:off x="195943" y="2436225"/>
            <a:ext cx="10383616" cy="3383280"/>
          </a:xfrm>
        </p:spPr>
        <p:txBody>
          <a:bodyPr>
            <a:normAutofit/>
          </a:bodyPr>
          <a:lstStyle/>
          <a:p>
            <a:r>
              <a:rPr lang="es-CO" dirty="0" smtClean="0">
                <a:solidFill>
                  <a:schemeClr val="tx1"/>
                </a:solidFill>
              </a:rPr>
              <a:t>Para verificar que todo en la base de datos este actualizado al momento se ejecuta el comando </a:t>
            </a:r>
            <a:r>
              <a:rPr lang="es-CO" b="1" dirty="0" err="1" smtClean="0">
                <a:solidFill>
                  <a:srgbClr val="92D050"/>
                </a:solidFill>
              </a:rPr>
              <a:t>flask</a:t>
            </a:r>
            <a:r>
              <a:rPr lang="es-CO" b="1" dirty="0" smtClean="0">
                <a:solidFill>
                  <a:srgbClr val="92D050"/>
                </a:solidFill>
              </a:rPr>
              <a:t> </a:t>
            </a:r>
            <a:r>
              <a:rPr lang="es-CO" b="1" dirty="0" err="1" smtClean="0">
                <a:solidFill>
                  <a:srgbClr val="92D050"/>
                </a:solidFill>
              </a:rPr>
              <a:t>db</a:t>
            </a:r>
            <a:r>
              <a:rPr lang="es-CO" b="1" dirty="0" smtClean="0">
                <a:solidFill>
                  <a:srgbClr val="92D050"/>
                </a:solidFill>
              </a:rPr>
              <a:t> </a:t>
            </a:r>
            <a:r>
              <a:rPr lang="es-CO" b="1" dirty="0" err="1" smtClean="0">
                <a:solidFill>
                  <a:srgbClr val="92D050"/>
                </a:solidFill>
              </a:rPr>
              <a:t>stamp</a:t>
            </a:r>
            <a:r>
              <a:rPr lang="es-CO" b="1" dirty="0" smtClean="0">
                <a:solidFill>
                  <a:srgbClr val="92D050"/>
                </a:solidFill>
              </a:rPr>
              <a:t> head, </a:t>
            </a:r>
            <a:r>
              <a:rPr lang="es-CO" dirty="0" smtClean="0">
                <a:solidFill>
                  <a:schemeClr val="tx1"/>
                </a:solidFill>
              </a:rPr>
              <a:t>este comando debe ser ejecutado cada vez que se requiera hacer un cambio en la base de datos</a:t>
            </a:r>
            <a:r>
              <a:rPr lang="es-CO" b="1" dirty="0" smtClean="0">
                <a:solidFill>
                  <a:srgbClr val="92D050"/>
                </a:solidFill>
              </a:rPr>
              <a:t>.</a:t>
            </a:r>
          </a:p>
          <a:p>
            <a:r>
              <a:rPr lang="es-CO" b="1" dirty="0" smtClean="0">
                <a:solidFill>
                  <a:schemeClr val="tx1"/>
                </a:solidFill>
              </a:rPr>
              <a:t>Una vez ejecutado el comando anterior se debería volver a ejecutar</a:t>
            </a:r>
            <a:r>
              <a:rPr lang="es-CO" b="1" dirty="0" smtClean="0">
                <a:solidFill>
                  <a:srgbClr val="92D050"/>
                </a:solidFill>
              </a:rPr>
              <a:t> </a:t>
            </a:r>
            <a:r>
              <a:rPr lang="es-CO" b="1" dirty="0" err="1" smtClean="0">
                <a:solidFill>
                  <a:srgbClr val="92D050"/>
                </a:solidFill>
              </a:rPr>
              <a:t>flask</a:t>
            </a:r>
            <a:r>
              <a:rPr lang="es-CO" b="1" dirty="0" smtClean="0">
                <a:solidFill>
                  <a:srgbClr val="92D050"/>
                </a:solidFill>
              </a:rPr>
              <a:t> </a:t>
            </a:r>
            <a:r>
              <a:rPr lang="es-CO" b="1" dirty="0" err="1" smtClean="0">
                <a:solidFill>
                  <a:schemeClr val="accent2">
                    <a:lumMod val="60000"/>
                    <a:lumOff val="40000"/>
                  </a:schemeClr>
                </a:solidFill>
              </a:rPr>
              <a:t>db</a:t>
            </a:r>
            <a:r>
              <a:rPr lang="es-CO" b="1" dirty="0" smtClean="0">
                <a:solidFill>
                  <a:schemeClr val="accent2">
                    <a:lumMod val="60000"/>
                    <a:lumOff val="40000"/>
                  </a:schemeClr>
                </a:solidFill>
              </a:rPr>
              <a:t> </a:t>
            </a:r>
            <a:r>
              <a:rPr lang="es-CO" b="1" dirty="0" err="1" smtClean="0">
                <a:solidFill>
                  <a:schemeClr val="accent2">
                    <a:lumMod val="60000"/>
                    <a:lumOff val="40000"/>
                  </a:schemeClr>
                </a:solidFill>
              </a:rPr>
              <a:t>migate</a:t>
            </a:r>
            <a:r>
              <a:rPr lang="es-CO" b="1" dirty="0" smtClean="0">
                <a:solidFill>
                  <a:schemeClr val="accent2">
                    <a:lumMod val="60000"/>
                    <a:lumOff val="40000"/>
                  </a:schemeClr>
                </a:solidFill>
              </a:rPr>
              <a:t> </a:t>
            </a:r>
            <a:r>
              <a:rPr lang="es-CO" b="1" dirty="0" smtClean="0">
                <a:solidFill>
                  <a:schemeClr val="tx1"/>
                </a:solidFill>
              </a:rPr>
              <a:t>, para que cualquier cambio pendiente genere un nuevo archivo de migración</a:t>
            </a:r>
            <a:r>
              <a:rPr lang="es-CO" b="1" dirty="0">
                <a:solidFill>
                  <a:srgbClr val="92D050"/>
                </a:solidFill>
              </a:rPr>
              <a:t> </a:t>
            </a:r>
            <a:r>
              <a:rPr lang="es-CO" dirty="0" smtClean="0">
                <a:solidFill>
                  <a:schemeClr val="tx1"/>
                </a:solidFill>
              </a:rPr>
              <a:t>y finalmente</a:t>
            </a:r>
            <a:r>
              <a:rPr lang="es-CO" b="1" dirty="0" smtClean="0">
                <a:solidFill>
                  <a:srgbClr val="92D050"/>
                </a:solidFill>
              </a:rPr>
              <a:t> </a:t>
            </a:r>
            <a:r>
              <a:rPr lang="es-CO" b="1" dirty="0" err="1" smtClean="0">
                <a:solidFill>
                  <a:srgbClr val="92D050"/>
                </a:solidFill>
              </a:rPr>
              <a:t>flask</a:t>
            </a:r>
            <a:r>
              <a:rPr lang="es-CO" b="1" dirty="0" smtClean="0">
                <a:solidFill>
                  <a:srgbClr val="92D050"/>
                </a:solidFill>
              </a:rPr>
              <a:t> </a:t>
            </a:r>
            <a:r>
              <a:rPr lang="es-CO" b="1" dirty="0" err="1" smtClean="0">
                <a:solidFill>
                  <a:srgbClr val="92D050"/>
                </a:solidFill>
              </a:rPr>
              <a:t>db</a:t>
            </a:r>
            <a:r>
              <a:rPr lang="es-CO" b="1" dirty="0" smtClean="0">
                <a:solidFill>
                  <a:srgbClr val="92D050"/>
                </a:solidFill>
              </a:rPr>
              <a:t> </a:t>
            </a:r>
            <a:r>
              <a:rPr lang="es-CO" b="1" dirty="0" err="1" smtClean="0">
                <a:solidFill>
                  <a:srgbClr val="92D050"/>
                </a:solidFill>
              </a:rPr>
              <a:t>upgrade</a:t>
            </a:r>
            <a:endParaRPr lang="es-CO" b="1" dirty="0">
              <a:solidFill>
                <a:schemeClr val="accent1">
                  <a:lumMod val="75000"/>
                </a:schemeClr>
              </a:solidFill>
            </a:endParaRPr>
          </a:p>
        </p:txBody>
      </p:sp>
    </p:spTree>
    <p:extLst>
      <p:ext uri="{BB962C8B-B14F-4D97-AF65-F5344CB8AC3E}">
        <p14:creationId xmlns:p14="http://schemas.microsoft.com/office/powerpoint/2010/main" val="1725819731"/>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625</TotalTime>
  <Words>2064</Words>
  <Application>Microsoft Office PowerPoint</Application>
  <PresentationFormat>Panorámica</PresentationFormat>
  <Paragraphs>105</Paragraphs>
  <Slides>41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41</vt:i4>
      </vt:variant>
    </vt:vector>
  </HeadingPairs>
  <TitlesOfParts>
    <vt:vector size="45" baseType="lpstr">
      <vt:lpstr>Arial</vt:lpstr>
      <vt:lpstr>Trebuchet MS</vt:lpstr>
      <vt:lpstr>Wingdings 3</vt:lpstr>
      <vt:lpstr>Faceta</vt:lpstr>
      <vt:lpstr>Sap en flask</vt:lpstr>
      <vt:lpstr>Presentación de PowerPoint</vt:lpstr>
      <vt:lpstr>Para desarrollar el sistema sap en flask lo primero que se debe hacer es instalar algunos pluggins.</vt:lpstr>
      <vt:lpstr>Iniciando desarrollo sistema SAP en flask</vt:lpstr>
      <vt:lpstr>Iniciando desarrollo sistema SAP en flask</vt:lpstr>
      <vt:lpstr>Ejecutando el proceso de migración en flask.</vt:lpstr>
      <vt:lpstr>Ejecutando el proceso de migración en flask.</vt:lpstr>
      <vt:lpstr>Ejecutando el proceso de migración en flask.</vt:lpstr>
      <vt:lpstr>Ejecutando el proceso de migración en flask.</vt:lpstr>
      <vt:lpstr>Realizar el listado de personas con la clase de modelo persona creada flask.</vt:lpstr>
      <vt:lpstr>Creando la plantilla indexflask.</vt:lpstr>
      <vt:lpstr>Creando la plantilla indexflask.</vt:lpstr>
      <vt:lpstr>Creando la plantilla indexflask.</vt:lpstr>
      <vt:lpstr>Desplegando la informacion de la base de datos en la pagina index usando flask y jinja .</vt:lpstr>
      <vt:lpstr>Desplegando la informacion de la base de datos en la pagina index usando flask y jinja .</vt:lpstr>
      <vt:lpstr>Desplegando la informacion de la base de datos en la pagina index usando flask y jinja .</vt:lpstr>
      <vt:lpstr>Agregar opción para ver solo un regsitro de tipo persona según se seleccione.</vt:lpstr>
      <vt:lpstr>Agregar opción para ver solo un regsitro de tipo persona según se seleccione.</vt:lpstr>
      <vt:lpstr>Agregar opción para ver solo un registro de tipo persona según se seleccione.</vt:lpstr>
      <vt:lpstr>Agregar opción para ver solo un registro de tipo persona según se seleccione desde el index.</vt:lpstr>
      <vt:lpstr>Agregar link en pagina de inicio para agregar personas a la base de datos desde la aplicación .</vt:lpstr>
      <vt:lpstr>Agregar link en pagina de inicio para agregar personas a la base de datos desde la aplicación .</vt:lpstr>
      <vt:lpstr>Agregar link en pagina de inicio para agregar personas a la base de datos desde la aplicación .</vt:lpstr>
      <vt:lpstr>Agregar link en pagina de inicio para agregar personas a la base de datos desde la aplicación .</vt:lpstr>
      <vt:lpstr>Independizando funcionalidades.</vt:lpstr>
      <vt:lpstr>Independizando funcionalidades.</vt:lpstr>
      <vt:lpstr>Independizando funcionalidades.</vt:lpstr>
      <vt:lpstr>Independizando funcionalidades.</vt:lpstr>
      <vt:lpstr>Desarrollo de la ruta agregar persona.</vt:lpstr>
      <vt:lpstr>Desarrollo de la ruta agregar persona.</vt:lpstr>
      <vt:lpstr>Desarrollo de la ruta agregar persona.</vt:lpstr>
      <vt:lpstr>Validando la petición agregar persona.</vt:lpstr>
      <vt:lpstr>Enviando los datos capturados en el formulario a la base de datos.</vt:lpstr>
      <vt:lpstr>Enviando los datos capturados en el formulario a la base de datos.</vt:lpstr>
      <vt:lpstr>Editar un dato existente de la base de datos.</vt:lpstr>
      <vt:lpstr>Editar un dato existente de la base de datos( creando el archivo editar.html .</vt:lpstr>
      <vt:lpstr>Editar un dato existente de la base de datos( creando el archivo editar.html .</vt:lpstr>
      <vt:lpstr>Desarrollando el método editar .</vt:lpstr>
      <vt:lpstr>Desarrollando el método editar .</vt:lpstr>
      <vt:lpstr>Desarrollando método para eliminar un registro de la base de datos .</vt:lpstr>
      <vt:lpstr>Desarrollando método para eliminar un registro de la base de datos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en flask</dc:title>
  <dc:creator>Usuario de Windows</dc:creator>
  <cp:lastModifiedBy>Usuario de Windows</cp:lastModifiedBy>
  <cp:revision>64</cp:revision>
  <dcterms:created xsi:type="dcterms:W3CDTF">2021-09-06T01:43:55Z</dcterms:created>
  <dcterms:modified xsi:type="dcterms:W3CDTF">2021-10-08T01:01:12Z</dcterms:modified>
</cp:coreProperties>
</file>